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70"/>
  </p:notesMasterIdLst>
  <p:sldIdLst>
    <p:sldId id="256" r:id="rId2"/>
    <p:sldId id="268" r:id="rId3"/>
    <p:sldId id="265" r:id="rId4"/>
    <p:sldId id="261" r:id="rId5"/>
    <p:sldId id="263" r:id="rId6"/>
    <p:sldId id="267" r:id="rId7"/>
    <p:sldId id="370" r:id="rId8"/>
    <p:sldId id="270" r:id="rId9"/>
    <p:sldId id="271" r:id="rId10"/>
    <p:sldId id="272" r:id="rId11"/>
    <p:sldId id="288" r:id="rId12"/>
    <p:sldId id="269" r:id="rId13"/>
    <p:sldId id="282" r:id="rId14"/>
    <p:sldId id="343" r:id="rId15"/>
    <p:sldId id="344" r:id="rId16"/>
    <p:sldId id="317" r:id="rId17"/>
    <p:sldId id="318" r:id="rId18"/>
    <p:sldId id="319" r:id="rId19"/>
    <p:sldId id="320" r:id="rId20"/>
    <p:sldId id="321" r:id="rId21"/>
    <p:sldId id="316" r:id="rId22"/>
    <p:sldId id="283" r:id="rId23"/>
    <p:sldId id="284" r:id="rId24"/>
    <p:sldId id="285" r:id="rId25"/>
    <p:sldId id="287" r:id="rId26"/>
    <p:sldId id="290" r:id="rId27"/>
    <p:sldId id="314" r:id="rId28"/>
    <p:sldId id="291" r:id="rId29"/>
    <p:sldId id="292" r:id="rId30"/>
    <p:sldId id="293" r:id="rId31"/>
    <p:sldId id="294" r:id="rId32"/>
    <p:sldId id="304" r:id="rId33"/>
    <p:sldId id="296" r:id="rId34"/>
    <p:sldId id="363" r:id="rId35"/>
    <p:sldId id="364" r:id="rId36"/>
    <p:sldId id="365" r:id="rId37"/>
    <p:sldId id="366" r:id="rId38"/>
    <p:sldId id="367" r:id="rId39"/>
    <p:sldId id="368" r:id="rId40"/>
    <p:sldId id="275" r:id="rId41"/>
    <p:sldId id="312" r:id="rId42"/>
    <p:sldId id="338" r:id="rId43"/>
    <p:sldId id="337" r:id="rId44"/>
    <p:sldId id="330" r:id="rId45"/>
    <p:sldId id="345" r:id="rId46"/>
    <p:sldId id="346" r:id="rId47"/>
    <p:sldId id="331" r:id="rId48"/>
    <p:sldId id="310" r:id="rId49"/>
    <p:sldId id="311" r:id="rId50"/>
    <p:sldId id="313" r:id="rId51"/>
    <p:sldId id="339" r:id="rId52"/>
    <p:sldId id="371" r:id="rId53"/>
    <p:sldId id="372" r:id="rId54"/>
    <p:sldId id="306" r:id="rId55"/>
    <p:sldId id="340" r:id="rId56"/>
    <p:sldId id="308" r:id="rId57"/>
    <p:sldId id="309" r:id="rId58"/>
    <p:sldId id="332" r:id="rId59"/>
    <p:sldId id="347" r:id="rId60"/>
    <p:sldId id="348" r:id="rId61"/>
    <p:sldId id="349" r:id="rId62"/>
    <p:sldId id="350" r:id="rId63"/>
    <p:sldId id="351" r:id="rId64"/>
    <p:sldId id="277" r:id="rId65"/>
    <p:sldId id="278" r:id="rId66"/>
    <p:sldId id="279" r:id="rId67"/>
    <p:sldId id="323" r:id="rId68"/>
    <p:sldId id="322" r:id="rId6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Philpott" initials="KP" lastIdx="1" clrIdx="0">
    <p:extLst>
      <p:ext uri="{19B8F6BF-5375-455C-9EA6-DF929625EA0E}">
        <p15:presenceInfo xmlns:p15="http://schemas.microsoft.com/office/powerpoint/2012/main" userId="S-1-5-21-2628402155-2793380820-11565993-4210" providerId="AD"/>
      </p:ext>
    </p:extLst>
  </p:cmAuthor>
  <p:cmAuthor id="2" name="Tippens, Georges" initials="TG" lastIdx="20" clrIdx="1">
    <p:extLst>
      <p:ext uri="{19B8F6BF-5375-455C-9EA6-DF929625EA0E}">
        <p15:presenceInfo xmlns:p15="http://schemas.microsoft.com/office/powerpoint/2012/main" userId="S-1-5-21-583907252-746137067-725345543-5713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6679"/>
    <a:srgbClr val="254149"/>
    <a:srgbClr val="3399FF"/>
    <a:srgbClr val="0066FF"/>
    <a:srgbClr val="0099FF"/>
    <a:srgbClr val="FF9900"/>
    <a:srgbClr val="11BEE1"/>
    <a:srgbClr val="3B9DC9"/>
    <a:srgbClr val="2E5369"/>
    <a:srgbClr val="2659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5"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Geo-Origin%202009-2018.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Geo-Origin%202009-2018.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Geo-Origin%202009-2018.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Race%202009-2018.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Race%202009-2018.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Race%202009-2018.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C:\Users\gtippens\AppData\Roaming\Microsoft\Windows\Network%20Shortcuts\Enrollment%20Data%20Pull%2001032019.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5.xml"/><Relationship Id="rId1" Type="http://schemas.microsoft.com/office/2011/relationships/chartStyle" Target="style35.xml"/><Relationship Id="rId4"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Chart%20in%20Microsoft%20PowerPoin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bcbad.state.sc.us\Shared\CHE\Allshare\t%20drive\ADMIN\Special%20Projects-Issues\2019-2020%20House%20W-M%20Budget\Appropriations%20Char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Appropriations!$A$3</c:f>
              <c:strCache>
                <c:ptCount val="1"/>
                <c:pt idx="0">
                  <c:v>2016</c:v>
                </c:pt>
              </c:strCache>
            </c:strRef>
          </c:tx>
          <c:spPr>
            <a:solidFill>
              <a:schemeClr val="bg1">
                <a:lumMod val="75000"/>
              </a:schemeClr>
            </a:solidFill>
            <a:ln>
              <a:noFill/>
            </a:ln>
            <a:effectLst/>
          </c:spPr>
          <c:invertIfNegative val="0"/>
          <c:dLbls>
            <c:dLbl>
              <c:idx val="1"/>
              <c:layout>
                <c:manualLayout>
                  <c:x val="-3.2973023333656537E-2"/>
                  <c:y val="-9.699965553665632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64-4501-8280-569D609180F2}"/>
                </c:ext>
              </c:extLst>
            </c:dLbl>
            <c:dLbl>
              <c:idx val="3"/>
              <c:layout>
                <c:manualLayout>
                  <c:x val="-4.4386762179922358E-2"/>
                  <c:y val="-7.274974165249246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64-4501-8280-569D609180F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Appropriations!$B$1:$E$1</c:f>
              <c:strCache>
                <c:ptCount val="4"/>
                <c:pt idx="0">
                  <c:v>Federal</c:v>
                </c:pt>
                <c:pt idx="1">
                  <c:v>Other Funds</c:v>
                </c:pt>
                <c:pt idx="2">
                  <c:v>General Funds</c:v>
                </c:pt>
                <c:pt idx="3">
                  <c:v>Grand Total</c:v>
                </c:pt>
              </c:strCache>
            </c:strRef>
          </c:cat>
          <c:val>
            <c:numRef>
              <c:f>Appropriations!$B$3:$E$3</c:f>
              <c:numCache>
                <c:formatCode>"$"#,##0</c:formatCode>
                <c:ptCount val="4"/>
                <c:pt idx="0">
                  <c:v>4729832</c:v>
                </c:pt>
                <c:pt idx="1">
                  <c:v>272584369</c:v>
                </c:pt>
                <c:pt idx="2">
                  <c:v>68346962</c:v>
                </c:pt>
                <c:pt idx="3">
                  <c:v>345661163</c:v>
                </c:pt>
              </c:numCache>
            </c:numRef>
          </c:val>
          <c:extLst>
            <c:ext xmlns:c16="http://schemas.microsoft.com/office/drawing/2014/chart" uri="{C3380CC4-5D6E-409C-BE32-E72D297353CC}">
              <c16:uniqueId val="{00000000-AE64-4501-8280-569D609180F2}"/>
            </c:ext>
          </c:extLst>
        </c:ser>
        <c:ser>
          <c:idx val="2"/>
          <c:order val="2"/>
          <c:tx>
            <c:strRef>
              <c:f>Appropriations!$A$4</c:f>
              <c:strCache>
                <c:ptCount val="1"/>
                <c:pt idx="0">
                  <c:v>2017</c:v>
                </c:pt>
              </c:strCache>
            </c:strRef>
          </c:tx>
          <c:spPr>
            <a:solidFill>
              <a:srgbClr val="4C6679"/>
            </a:solidFill>
            <a:ln>
              <a:noFill/>
            </a:ln>
            <a:effectLst/>
          </c:spPr>
          <c:invertIfNegative val="0"/>
          <c:dLbls>
            <c:dLbl>
              <c:idx val="0"/>
              <c:layout>
                <c:manualLayout>
                  <c:x val="0"/>
                  <c:y val="-4.122485360307902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64-4501-8280-569D609180F2}"/>
                </c:ext>
              </c:extLst>
            </c:dLbl>
            <c:dLbl>
              <c:idx val="1"/>
              <c:layout>
                <c:manualLayout>
                  <c:x val="-4.1850375769640992E-2"/>
                  <c:y val="-1.69749397189149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64-4501-8280-569D609180F2}"/>
                </c:ext>
              </c:extLst>
            </c:dLbl>
            <c:dLbl>
              <c:idx val="2"/>
              <c:layout>
                <c:manualLayout>
                  <c:x val="6.3409660257030881E-3"/>
                  <c:y val="-1.2124956942082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E64-4501-8280-569D609180F2}"/>
                </c:ext>
              </c:extLst>
            </c:dLbl>
            <c:dLbl>
              <c:idx val="3"/>
              <c:layout>
                <c:manualLayout>
                  <c:x val="-2.0291091282250179E-2"/>
                  <c:y val="-2.42499138841641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E64-4501-8280-569D609180F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Appropriations!$B$1:$E$1</c:f>
              <c:strCache>
                <c:ptCount val="4"/>
                <c:pt idx="0">
                  <c:v>Federal</c:v>
                </c:pt>
                <c:pt idx="1">
                  <c:v>Other Funds</c:v>
                </c:pt>
                <c:pt idx="2">
                  <c:v>General Funds</c:v>
                </c:pt>
                <c:pt idx="3">
                  <c:v>Grand Total</c:v>
                </c:pt>
              </c:strCache>
            </c:strRef>
          </c:cat>
          <c:val>
            <c:numRef>
              <c:f>Appropriations!$B$4:$E$4</c:f>
              <c:numCache>
                <c:formatCode>"$"#,##0</c:formatCode>
                <c:ptCount val="4"/>
                <c:pt idx="0">
                  <c:v>4729832</c:v>
                </c:pt>
                <c:pt idx="1">
                  <c:v>311003495</c:v>
                </c:pt>
                <c:pt idx="2">
                  <c:v>35755215</c:v>
                </c:pt>
                <c:pt idx="3">
                  <c:v>351488542</c:v>
                </c:pt>
              </c:numCache>
            </c:numRef>
          </c:val>
          <c:extLst>
            <c:ext xmlns:c16="http://schemas.microsoft.com/office/drawing/2014/chart" uri="{C3380CC4-5D6E-409C-BE32-E72D297353CC}">
              <c16:uniqueId val="{00000001-AE64-4501-8280-569D609180F2}"/>
            </c:ext>
          </c:extLst>
        </c:ser>
        <c:ser>
          <c:idx val="3"/>
          <c:order val="3"/>
          <c:tx>
            <c:strRef>
              <c:f>Appropriations!$A$5</c:f>
              <c:strCache>
                <c:ptCount val="1"/>
                <c:pt idx="0">
                  <c:v>2018</c:v>
                </c:pt>
              </c:strCache>
            </c:strRef>
          </c:tx>
          <c:spPr>
            <a:solidFill>
              <a:srgbClr val="254149"/>
            </a:solidFill>
            <a:ln>
              <a:noFill/>
            </a:ln>
            <a:effectLst/>
          </c:spPr>
          <c:invertIfNegative val="0"/>
          <c:dLbls>
            <c:dLbl>
              <c:idx val="2"/>
              <c:layout>
                <c:manualLayout>
                  <c:x val="3.0436686852241612E-2"/>
                  <c:y val="0"/>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7.4633170122526418E-2"/>
                      <c:h val="3.9527359631187454E-2"/>
                    </c:manualLayout>
                  </c15:layout>
                </c:ext>
                <c:ext xmlns:c16="http://schemas.microsoft.com/office/drawing/2014/chart" uri="{C3380CC4-5D6E-409C-BE32-E72D297353CC}">
                  <c16:uniqueId val="{00000007-AE64-4501-8280-569D609180F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Appropriations!$B$1:$E$1</c:f>
              <c:strCache>
                <c:ptCount val="4"/>
                <c:pt idx="0">
                  <c:v>Federal</c:v>
                </c:pt>
                <c:pt idx="1">
                  <c:v>Other Funds</c:v>
                </c:pt>
                <c:pt idx="2">
                  <c:v>General Funds</c:v>
                </c:pt>
                <c:pt idx="3">
                  <c:v>Grand Total</c:v>
                </c:pt>
              </c:strCache>
            </c:strRef>
          </c:cat>
          <c:val>
            <c:numRef>
              <c:f>Appropriations!$B$5:$E$5</c:f>
              <c:numCache>
                <c:formatCode>"$"#,##0</c:formatCode>
                <c:ptCount val="4"/>
                <c:pt idx="0">
                  <c:v>4729832</c:v>
                </c:pt>
                <c:pt idx="1">
                  <c:v>346014723</c:v>
                </c:pt>
                <c:pt idx="2">
                  <c:v>36324414</c:v>
                </c:pt>
                <c:pt idx="3">
                  <c:v>387068969</c:v>
                </c:pt>
              </c:numCache>
            </c:numRef>
          </c:val>
          <c:extLst>
            <c:ext xmlns:c16="http://schemas.microsoft.com/office/drawing/2014/chart" uri="{C3380CC4-5D6E-409C-BE32-E72D297353CC}">
              <c16:uniqueId val="{00000002-AE64-4501-8280-569D609180F2}"/>
            </c:ext>
          </c:extLst>
        </c:ser>
        <c:dLbls>
          <c:dLblPos val="outEnd"/>
          <c:showLegendKey val="0"/>
          <c:showVal val="1"/>
          <c:showCatName val="0"/>
          <c:showSerName val="0"/>
          <c:showPercent val="0"/>
          <c:showBubbleSize val="0"/>
        </c:dLbls>
        <c:gapWidth val="219"/>
        <c:overlap val="-27"/>
        <c:axId val="474314144"/>
        <c:axId val="474317752"/>
        <c:extLst>
          <c:ext xmlns:c15="http://schemas.microsoft.com/office/drawing/2012/chart" uri="{02D57815-91ED-43cb-92C2-25804820EDAC}">
            <c15:filteredBarSeries>
              <c15:ser>
                <c:idx val="0"/>
                <c:order val="0"/>
                <c:tx>
                  <c:strRef>
                    <c:extLst>
                      <c:ext uri="{02D57815-91ED-43cb-92C2-25804820EDAC}">
                        <c15:formulaRef>
                          <c15:sqref>Appropriations!$A$2</c15:sqref>
                        </c15:formulaRef>
                      </c:ext>
                    </c:extLst>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Appropriations!$B$1:$E$1</c15:sqref>
                        </c15:formulaRef>
                      </c:ext>
                    </c:extLst>
                    <c:strCache>
                      <c:ptCount val="4"/>
                      <c:pt idx="0">
                        <c:v>Federal</c:v>
                      </c:pt>
                      <c:pt idx="1">
                        <c:v>Other Funds</c:v>
                      </c:pt>
                      <c:pt idx="2">
                        <c:v>General Funds</c:v>
                      </c:pt>
                      <c:pt idx="3">
                        <c:v>Grand Total</c:v>
                      </c:pt>
                    </c:strCache>
                  </c:strRef>
                </c:cat>
                <c:val>
                  <c:numRef>
                    <c:extLst>
                      <c:ext uri="{02D57815-91ED-43cb-92C2-25804820EDAC}">
                        <c15:formulaRef>
                          <c15:sqref>Appropriations!$B$2:$E$2</c15:sqref>
                        </c15:formulaRef>
                      </c:ext>
                    </c:extLst>
                    <c:numCache>
                      <c:formatCode>"$"#,##0</c:formatCode>
                      <c:ptCount val="4"/>
                      <c:pt idx="0">
                        <c:v>6671948</c:v>
                      </c:pt>
                      <c:pt idx="1">
                        <c:v>236252408</c:v>
                      </c:pt>
                      <c:pt idx="2">
                        <c:v>93427824</c:v>
                      </c:pt>
                      <c:pt idx="3">
                        <c:v>336352180</c:v>
                      </c:pt>
                    </c:numCache>
                  </c:numRef>
                </c:val>
                <c:extLst>
                  <c:ext xmlns:c16="http://schemas.microsoft.com/office/drawing/2014/chart" uri="{C3380CC4-5D6E-409C-BE32-E72D297353CC}">
                    <c16:uniqueId val="{00000003-AE64-4501-8280-569D609180F2}"/>
                  </c:ext>
                </c:extLst>
              </c15:ser>
            </c15:filteredBarSeries>
          </c:ext>
        </c:extLst>
      </c:barChart>
      <c:catAx>
        <c:axId val="474314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4317752"/>
        <c:crosses val="autoZero"/>
        <c:auto val="1"/>
        <c:lblAlgn val="ctr"/>
        <c:lblOffset val="100"/>
        <c:noMultiLvlLbl val="0"/>
      </c:catAx>
      <c:valAx>
        <c:axId val="4743177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43141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dTable>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Percentage of Applicants Offered Admission Who Enrolled</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Applied_Accepted_Enrolled!$B$42:$F$42</c:f>
              <c:numCache>
                <c:formatCode>General</c:formatCode>
                <c:ptCount val="5"/>
                <c:pt idx="0">
                  <c:v>2013</c:v>
                </c:pt>
                <c:pt idx="1">
                  <c:v>2014</c:v>
                </c:pt>
                <c:pt idx="2">
                  <c:v>2015</c:v>
                </c:pt>
                <c:pt idx="3">
                  <c:v>2016</c:v>
                </c:pt>
                <c:pt idx="4">
                  <c:v>2017</c:v>
                </c:pt>
              </c:numCache>
            </c:numRef>
          </c:cat>
          <c:val>
            <c:numRef>
              <c:f>Applied_Accepted_Enrolled!$B$43:$F$43</c:f>
              <c:numCache>
                <c:formatCode>0.0%</c:formatCode>
                <c:ptCount val="5"/>
                <c:pt idx="0">
                  <c:v>0.32700000000000001</c:v>
                </c:pt>
                <c:pt idx="1">
                  <c:v>0.32300000000000001</c:v>
                </c:pt>
                <c:pt idx="2">
                  <c:v>0.308</c:v>
                </c:pt>
                <c:pt idx="3">
                  <c:v>0.30399999999999999</c:v>
                </c:pt>
                <c:pt idx="4">
                  <c:v>0.30499999999999999</c:v>
                </c:pt>
              </c:numCache>
            </c:numRef>
          </c:val>
          <c:smooth val="0"/>
          <c:extLst>
            <c:ext xmlns:c16="http://schemas.microsoft.com/office/drawing/2014/chart" uri="{C3380CC4-5D6E-409C-BE32-E72D297353CC}">
              <c16:uniqueId val="{00000000-0826-4122-BC89-2F111FB1ABA1}"/>
            </c:ext>
          </c:extLst>
        </c:ser>
        <c:dLbls>
          <c:showLegendKey val="0"/>
          <c:showVal val="0"/>
          <c:showCatName val="0"/>
          <c:showSerName val="0"/>
          <c:showPercent val="0"/>
          <c:showBubbleSize val="0"/>
        </c:dLbls>
        <c:smooth val="0"/>
        <c:axId val="751009368"/>
        <c:axId val="751011008"/>
      </c:lineChart>
      <c:catAx>
        <c:axId val="751009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1011008"/>
        <c:crosses val="autoZero"/>
        <c:auto val="1"/>
        <c:lblAlgn val="ctr"/>
        <c:lblOffset val="100"/>
        <c:noMultiLvlLbl val="0"/>
      </c:catAx>
      <c:valAx>
        <c:axId val="7510110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10093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Percentage of Applicants Offered Admission</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Applied_Accepted_Enrolled!$B$47:$F$47</c:f>
              <c:numCache>
                <c:formatCode>General</c:formatCode>
                <c:ptCount val="5"/>
                <c:pt idx="0">
                  <c:v>2013</c:v>
                </c:pt>
                <c:pt idx="1">
                  <c:v>2014</c:v>
                </c:pt>
                <c:pt idx="2">
                  <c:v>2015</c:v>
                </c:pt>
                <c:pt idx="3">
                  <c:v>2016</c:v>
                </c:pt>
                <c:pt idx="4">
                  <c:v>2017</c:v>
                </c:pt>
              </c:numCache>
            </c:numRef>
          </c:cat>
          <c:val>
            <c:numRef>
              <c:f>Applied_Accepted_Enrolled!$B$48:$F$48</c:f>
              <c:numCache>
                <c:formatCode>0.0%</c:formatCode>
                <c:ptCount val="5"/>
                <c:pt idx="0">
                  <c:v>0.69399999999999995</c:v>
                </c:pt>
                <c:pt idx="1">
                  <c:v>0.67600000000000005</c:v>
                </c:pt>
                <c:pt idx="2">
                  <c:v>0.65900000000000003</c:v>
                </c:pt>
                <c:pt idx="3">
                  <c:v>0.68200000000000005</c:v>
                </c:pt>
                <c:pt idx="4">
                  <c:v>0.67200000000000004</c:v>
                </c:pt>
              </c:numCache>
            </c:numRef>
          </c:val>
          <c:smooth val="0"/>
          <c:extLst>
            <c:ext xmlns:c16="http://schemas.microsoft.com/office/drawing/2014/chart" uri="{C3380CC4-5D6E-409C-BE32-E72D297353CC}">
              <c16:uniqueId val="{00000000-CA1B-4FC5-9E2A-541584101E0B}"/>
            </c:ext>
          </c:extLst>
        </c:ser>
        <c:dLbls>
          <c:dLblPos val="t"/>
          <c:showLegendKey val="0"/>
          <c:showVal val="1"/>
          <c:showCatName val="0"/>
          <c:showSerName val="0"/>
          <c:showPercent val="0"/>
          <c:showBubbleSize val="0"/>
        </c:dLbls>
        <c:smooth val="0"/>
        <c:axId val="750761728"/>
        <c:axId val="750762056"/>
      </c:lineChart>
      <c:catAx>
        <c:axId val="75076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762056"/>
        <c:crosses val="autoZero"/>
        <c:auto val="1"/>
        <c:lblAlgn val="ctr"/>
        <c:lblOffset val="100"/>
        <c:noMultiLvlLbl val="0"/>
      </c:catAx>
      <c:valAx>
        <c:axId val="7507620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76172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Percentage of Applicants Offered Admission Who Enrolled</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Applied_Accepted_Enrolled!$B$50:$F$50</c:f>
              <c:numCache>
                <c:formatCode>General</c:formatCode>
                <c:ptCount val="5"/>
                <c:pt idx="0">
                  <c:v>2013</c:v>
                </c:pt>
                <c:pt idx="1">
                  <c:v>2014</c:v>
                </c:pt>
                <c:pt idx="2">
                  <c:v>2015</c:v>
                </c:pt>
                <c:pt idx="3">
                  <c:v>2016</c:v>
                </c:pt>
                <c:pt idx="4">
                  <c:v>2017</c:v>
                </c:pt>
              </c:numCache>
            </c:numRef>
          </c:cat>
          <c:val>
            <c:numRef>
              <c:f>Applied_Accepted_Enrolled!$B$51:$F$51</c:f>
              <c:numCache>
                <c:formatCode>0.0%</c:formatCode>
                <c:ptCount val="5"/>
                <c:pt idx="0">
                  <c:v>0.3</c:v>
                </c:pt>
                <c:pt idx="1">
                  <c:v>0.29199999999999998</c:v>
                </c:pt>
                <c:pt idx="2">
                  <c:v>0.28599999999999998</c:v>
                </c:pt>
                <c:pt idx="3">
                  <c:v>0.28000000000000003</c:v>
                </c:pt>
                <c:pt idx="4">
                  <c:v>0.25700000000000001</c:v>
                </c:pt>
              </c:numCache>
            </c:numRef>
          </c:val>
          <c:smooth val="0"/>
          <c:extLst>
            <c:ext xmlns:c16="http://schemas.microsoft.com/office/drawing/2014/chart" uri="{C3380CC4-5D6E-409C-BE32-E72D297353CC}">
              <c16:uniqueId val="{00000000-8F64-4338-8DAB-A74E8B423ED7}"/>
            </c:ext>
          </c:extLst>
        </c:ser>
        <c:dLbls>
          <c:dLblPos val="t"/>
          <c:showLegendKey val="0"/>
          <c:showVal val="1"/>
          <c:showCatName val="0"/>
          <c:showSerName val="0"/>
          <c:showPercent val="0"/>
          <c:showBubbleSize val="0"/>
        </c:dLbls>
        <c:smooth val="0"/>
        <c:axId val="750774848"/>
        <c:axId val="750775176"/>
      </c:lineChart>
      <c:catAx>
        <c:axId val="75077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775176"/>
        <c:crosses val="autoZero"/>
        <c:auto val="1"/>
        <c:lblAlgn val="ctr"/>
        <c:lblOffset val="100"/>
        <c:noMultiLvlLbl val="0"/>
      </c:catAx>
      <c:valAx>
        <c:axId val="7507751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77484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FTE!$I$2</c:f>
              <c:strCache>
                <c:ptCount val="1"/>
                <c:pt idx="0">
                  <c:v>All 2 Year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4488043647611338E-2"/>
                  <c:y val="-5.5513173411376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A4-4B59-B8C2-336575D90E80}"/>
                </c:ext>
              </c:extLst>
            </c:dLbl>
            <c:dLbl>
              <c:idx val="7"/>
              <c:layout>
                <c:manualLayout>
                  <c:x val="-1.9838911340226448E-2"/>
                  <c:y val="-3.24427878230894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A4-4B59-B8C2-336575D90E8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FTE!$J$1:$S$1</c:f>
              <c:strCache>
                <c:ptCount val="10"/>
                <c:pt idx="0">
                  <c:v>Fall 2008</c:v>
                </c:pt>
                <c:pt idx="1">
                  <c:v>Fall 2009</c:v>
                </c:pt>
                <c:pt idx="2">
                  <c:v>Fall 2010</c:v>
                </c:pt>
                <c:pt idx="3">
                  <c:v>Fall 2011</c:v>
                </c:pt>
                <c:pt idx="4">
                  <c:v>Fall 2012</c:v>
                </c:pt>
                <c:pt idx="5">
                  <c:v>Fall 2013</c:v>
                </c:pt>
                <c:pt idx="6">
                  <c:v>Fall 2014</c:v>
                </c:pt>
                <c:pt idx="7">
                  <c:v>Fall 2015</c:v>
                </c:pt>
                <c:pt idx="8">
                  <c:v>Fall 2016</c:v>
                </c:pt>
                <c:pt idx="9">
                  <c:v>Fall 2017</c:v>
                </c:pt>
              </c:strCache>
            </c:strRef>
          </c:cat>
          <c:val>
            <c:numRef>
              <c:f>FTE!$J$2:$S$2</c:f>
              <c:numCache>
                <c:formatCode>General</c:formatCode>
                <c:ptCount val="10"/>
                <c:pt idx="0">
                  <c:v>56861</c:v>
                </c:pt>
                <c:pt idx="1">
                  <c:v>65449</c:v>
                </c:pt>
                <c:pt idx="2">
                  <c:v>67736</c:v>
                </c:pt>
                <c:pt idx="3">
                  <c:v>67348</c:v>
                </c:pt>
                <c:pt idx="4">
                  <c:v>66594</c:v>
                </c:pt>
                <c:pt idx="5">
                  <c:v>64941</c:v>
                </c:pt>
                <c:pt idx="6">
                  <c:v>62255</c:v>
                </c:pt>
                <c:pt idx="7">
                  <c:v>58306</c:v>
                </c:pt>
                <c:pt idx="8">
                  <c:v>55903</c:v>
                </c:pt>
                <c:pt idx="9">
                  <c:v>55099</c:v>
                </c:pt>
              </c:numCache>
            </c:numRef>
          </c:val>
          <c:smooth val="0"/>
          <c:extLst>
            <c:ext xmlns:c16="http://schemas.microsoft.com/office/drawing/2014/chart" uri="{C3380CC4-5D6E-409C-BE32-E72D297353CC}">
              <c16:uniqueId val="{00000000-70A4-4B59-B8C2-336575D90E80}"/>
            </c:ext>
          </c:extLst>
        </c:ser>
        <c:ser>
          <c:idx val="1"/>
          <c:order val="1"/>
          <c:tx>
            <c:strRef>
              <c:f>FTE!$I$3</c:f>
              <c:strCache>
                <c:ptCount val="1"/>
                <c:pt idx="0">
                  <c:v>Comprehensive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2.238702839309957E-2"/>
                  <c:y val="3.65564582208719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A4-4B59-B8C2-336575D90E80}"/>
                </c:ext>
              </c:extLst>
            </c:dLbl>
            <c:dLbl>
              <c:idx val="1"/>
              <c:layout>
                <c:manualLayout>
                  <c:x val="-2.6287207555660493E-2"/>
                  <c:y val="3.65564582208719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A4-4B59-B8C2-336575D90E8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FTE!$J$1:$S$1</c:f>
              <c:strCache>
                <c:ptCount val="10"/>
                <c:pt idx="0">
                  <c:v>Fall 2008</c:v>
                </c:pt>
                <c:pt idx="1">
                  <c:v>Fall 2009</c:v>
                </c:pt>
                <c:pt idx="2">
                  <c:v>Fall 2010</c:v>
                </c:pt>
                <c:pt idx="3">
                  <c:v>Fall 2011</c:v>
                </c:pt>
                <c:pt idx="4">
                  <c:v>Fall 2012</c:v>
                </c:pt>
                <c:pt idx="5">
                  <c:v>Fall 2013</c:v>
                </c:pt>
                <c:pt idx="6">
                  <c:v>Fall 2014</c:v>
                </c:pt>
                <c:pt idx="7">
                  <c:v>Fall 2015</c:v>
                </c:pt>
                <c:pt idx="8">
                  <c:v>Fall 2016</c:v>
                </c:pt>
                <c:pt idx="9">
                  <c:v>Fall 2017</c:v>
                </c:pt>
              </c:strCache>
            </c:strRef>
          </c:cat>
          <c:val>
            <c:numRef>
              <c:f>FTE!$J$3:$S$3</c:f>
              <c:numCache>
                <c:formatCode>General</c:formatCode>
                <c:ptCount val="10"/>
                <c:pt idx="0">
                  <c:v>44446</c:v>
                </c:pt>
                <c:pt idx="1">
                  <c:v>45929</c:v>
                </c:pt>
                <c:pt idx="2">
                  <c:v>46719</c:v>
                </c:pt>
                <c:pt idx="3">
                  <c:v>47502</c:v>
                </c:pt>
                <c:pt idx="4">
                  <c:v>47203</c:v>
                </c:pt>
                <c:pt idx="5">
                  <c:v>46859</c:v>
                </c:pt>
                <c:pt idx="6">
                  <c:v>47073</c:v>
                </c:pt>
                <c:pt idx="7">
                  <c:v>47555</c:v>
                </c:pt>
                <c:pt idx="8">
                  <c:v>47352</c:v>
                </c:pt>
                <c:pt idx="9">
                  <c:v>47520</c:v>
                </c:pt>
              </c:numCache>
            </c:numRef>
          </c:val>
          <c:smooth val="0"/>
          <c:extLst>
            <c:ext xmlns:c16="http://schemas.microsoft.com/office/drawing/2014/chart" uri="{C3380CC4-5D6E-409C-BE32-E72D297353CC}">
              <c16:uniqueId val="{00000001-70A4-4B59-B8C2-336575D90E80}"/>
            </c:ext>
          </c:extLst>
        </c:ser>
        <c:ser>
          <c:idx val="2"/>
          <c:order val="2"/>
          <c:tx>
            <c:strRef>
              <c:f>FTE!$I$4</c:f>
              <c:strCache>
                <c:ptCount val="1"/>
                <c:pt idx="0">
                  <c:v>Research</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FTE!$J$1:$S$1</c:f>
              <c:strCache>
                <c:ptCount val="10"/>
                <c:pt idx="0">
                  <c:v>Fall 2008</c:v>
                </c:pt>
                <c:pt idx="1">
                  <c:v>Fall 2009</c:v>
                </c:pt>
                <c:pt idx="2">
                  <c:v>Fall 2010</c:v>
                </c:pt>
                <c:pt idx="3">
                  <c:v>Fall 2011</c:v>
                </c:pt>
                <c:pt idx="4">
                  <c:v>Fall 2012</c:v>
                </c:pt>
                <c:pt idx="5">
                  <c:v>Fall 2013</c:v>
                </c:pt>
                <c:pt idx="6">
                  <c:v>Fall 2014</c:v>
                </c:pt>
                <c:pt idx="7">
                  <c:v>Fall 2015</c:v>
                </c:pt>
                <c:pt idx="8">
                  <c:v>Fall 2016</c:v>
                </c:pt>
                <c:pt idx="9">
                  <c:v>Fall 2017</c:v>
                </c:pt>
              </c:strCache>
            </c:strRef>
          </c:cat>
          <c:val>
            <c:numRef>
              <c:f>FTE!$J$4:$S$4</c:f>
              <c:numCache>
                <c:formatCode>General</c:formatCode>
                <c:ptCount val="10"/>
                <c:pt idx="0">
                  <c:v>45201</c:v>
                </c:pt>
                <c:pt idx="1">
                  <c:v>46953</c:v>
                </c:pt>
                <c:pt idx="2">
                  <c:v>48376</c:v>
                </c:pt>
                <c:pt idx="3">
                  <c:v>50078</c:v>
                </c:pt>
                <c:pt idx="4">
                  <c:v>52748</c:v>
                </c:pt>
                <c:pt idx="5">
                  <c:v>53358</c:v>
                </c:pt>
                <c:pt idx="6">
                  <c:v>54933</c:v>
                </c:pt>
                <c:pt idx="7">
                  <c:v>56506</c:v>
                </c:pt>
                <c:pt idx="8">
                  <c:v>58593</c:v>
                </c:pt>
                <c:pt idx="9">
                  <c:v>59773</c:v>
                </c:pt>
              </c:numCache>
            </c:numRef>
          </c:val>
          <c:smooth val="0"/>
          <c:extLst>
            <c:ext xmlns:c16="http://schemas.microsoft.com/office/drawing/2014/chart" uri="{C3380CC4-5D6E-409C-BE32-E72D297353CC}">
              <c16:uniqueId val="{00000002-70A4-4B59-B8C2-336575D90E80}"/>
            </c:ext>
          </c:extLst>
        </c:ser>
        <c:dLbls>
          <c:dLblPos val="t"/>
          <c:showLegendKey val="0"/>
          <c:showVal val="1"/>
          <c:showCatName val="0"/>
          <c:showSerName val="0"/>
          <c:showPercent val="0"/>
          <c:showBubbleSize val="0"/>
        </c:dLbls>
        <c:marker val="1"/>
        <c:smooth val="0"/>
        <c:axId val="732827536"/>
        <c:axId val="732827864"/>
      </c:lineChart>
      <c:catAx>
        <c:axId val="73282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32827864"/>
        <c:crosses val="autoZero"/>
        <c:auto val="1"/>
        <c:lblAlgn val="ctr"/>
        <c:lblOffset val="100"/>
        <c:noMultiLvlLbl val="0"/>
      </c:catAx>
      <c:valAx>
        <c:axId val="732827864"/>
        <c:scaling>
          <c:orientation val="minMax"/>
          <c:min val="4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32827536"/>
        <c:crosses val="autoZero"/>
        <c:crossBetween val="between"/>
      </c:valAx>
      <c:spPr>
        <a:noFill/>
        <a:ln>
          <a:noFill/>
        </a:ln>
        <a:effectLst/>
      </c:spPr>
    </c:plotArea>
    <c:legend>
      <c:legendPos val="tr"/>
      <c:layout>
        <c:manualLayout>
          <c:xMode val="edge"/>
          <c:yMode val="edge"/>
          <c:x val="0.86309050606308935"/>
          <c:y val="3.0689877210749301E-2"/>
          <c:w val="0.12910913561178866"/>
          <c:h val="0.11765562054150996"/>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FTE!$C$2:$C$14</c:f>
              <c:strCache>
                <c:ptCount val="13"/>
                <c:pt idx="0">
                  <c:v>Clemson</c:v>
                </c:pt>
                <c:pt idx="1">
                  <c:v>USC Columbia</c:v>
                </c:pt>
                <c:pt idx="2">
                  <c:v>MUSC</c:v>
                </c:pt>
                <c:pt idx="3">
                  <c:v>Citadel</c:v>
                </c:pt>
                <c:pt idx="4">
                  <c:v>Coastal</c:v>
                </c:pt>
                <c:pt idx="5">
                  <c:v>CofC</c:v>
                </c:pt>
                <c:pt idx="6">
                  <c:v>FMU</c:v>
                </c:pt>
                <c:pt idx="7">
                  <c:v>Lander</c:v>
                </c:pt>
                <c:pt idx="8">
                  <c:v>SCSU</c:v>
                </c:pt>
                <c:pt idx="9">
                  <c:v>USC Aiken</c:v>
                </c:pt>
                <c:pt idx="10">
                  <c:v>USC Beaufort</c:v>
                </c:pt>
                <c:pt idx="11">
                  <c:v>USC Upstate</c:v>
                </c:pt>
                <c:pt idx="12">
                  <c:v>Winthrop</c:v>
                </c:pt>
              </c:strCache>
            </c:strRef>
          </c:cat>
          <c:val>
            <c:numRef>
              <c:f>FTE!$D$2:$D$14</c:f>
              <c:numCache>
                <c:formatCode>General</c:formatCode>
                <c:ptCount val="13"/>
                <c:pt idx="0">
                  <c:v>23211</c:v>
                </c:pt>
                <c:pt idx="1">
                  <c:v>33192</c:v>
                </c:pt>
                <c:pt idx="2">
                  <c:v>3370</c:v>
                </c:pt>
                <c:pt idx="3">
                  <c:v>3607</c:v>
                </c:pt>
                <c:pt idx="4">
                  <c:v>10112</c:v>
                </c:pt>
                <c:pt idx="5">
                  <c:v>9824</c:v>
                </c:pt>
                <c:pt idx="6">
                  <c:v>3278</c:v>
                </c:pt>
                <c:pt idx="7">
                  <c:v>2758</c:v>
                </c:pt>
                <c:pt idx="8">
                  <c:v>2636</c:v>
                </c:pt>
                <c:pt idx="9">
                  <c:v>2989</c:v>
                </c:pt>
                <c:pt idx="10">
                  <c:v>1922</c:v>
                </c:pt>
                <c:pt idx="11">
                  <c:v>5080</c:v>
                </c:pt>
                <c:pt idx="12">
                  <c:v>5312</c:v>
                </c:pt>
              </c:numCache>
            </c:numRef>
          </c:val>
          <c:extLst>
            <c:ext xmlns:c16="http://schemas.microsoft.com/office/drawing/2014/chart" uri="{C3380CC4-5D6E-409C-BE32-E72D297353CC}">
              <c16:uniqueId val="{00000000-275B-4C71-A56F-B5CE279FF209}"/>
            </c:ext>
          </c:extLst>
        </c:ser>
        <c:dLbls>
          <c:dLblPos val="outEnd"/>
          <c:showLegendKey val="0"/>
          <c:showVal val="1"/>
          <c:showCatName val="0"/>
          <c:showSerName val="0"/>
          <c:showPercent val="0"/>
          <c:showBubbleSize val="0"/>
        </c:dLbls>
        <c:gapWidth val="219"/>
        <c:overlap val="-27"/>
        <c:axId val="364849968"/>
        <c:axId val="364848984"/>
      </c:barChart>
      <c:catAx>
        <c:axId val="36484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4848984"/>
        <c:crosses val="autoZero"/>
        <c:auto val="1"/>
        <c:lblAlgn val="ctr"/>
        <c:lblOffset val="100"/>
        <c:noMultiLvlLbl val="0"/>
      </c:catAx>
      <c:valAx>
        <c:axId val="364848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48499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FTE!$C$15:$C$34</c:f>
              <c:strCache>
                <c:ptCount val="20"/>
                <c:pt idx="0">
                  <c:v>USC Lancaster</c:v>
                </c:pt>
                <c:pt idx="1">
                  <c:v>USC Salkehatchie</c:v>
                </c:pt>
                <c:pt idx="2">
                  <c:v>USC Sumter</c:v>
                </c:pt>
                <c:pt idx="3">
                  <c:v>USC Union</c:v>
                </c:pt>
                <c:pt idx="4">
                  <c:v>ATC</c:v>
                </c:pt>
                <c:pt idx="5">
                  <c:v>CCTC</c:v>
                </c:pt>
                <c:pt idx="6">
                  <c:v>DTC</c:v>
                </c:pt>
                <c:pt idx="7">
                  <c:v>FDTC</c:v>
                </c:pt>
                <c:pt idx="8">
                  <c:v>GTC</c:v>
                </c:pt>
                <c:pt idx="9">
                  <c:v>HGTC</c:v>
                </c:pt>
                <c:pt idx="10">
                  <c:v>MTC</c:v>
                </c:pt>
                <c:pt idx="11">
                  <c:v>NETC</c:v>
                </c:pt>
                <c:pt idx="12">
                  <c:v>OCTC</c:v>
                </c:pt>
                <c:pt idx="13">
                  <c:v>PTC</c:v>
                </c:pt>
                <c:pt idx="14">
                  <c:v>SCC</c:v>
                </c:pt>
                <c:pt idx="15">
                  <c:v>TCL</c:v>
                </c:pt>
                <c:pt idx="16">
                  <c:v>TCTC</c:v>
                </c:pt>
                <c:pt idx="17">
                  <c:v>TTC</c:v>
                </c:pt>
                <c:pt idx="18">
                  <c:v>WTC</c:v>
                </c:pt>
                <c:pt idx="19">
                  <c:v>YTC</c:v>
                </c:pt>
              </c:strCache>
            </c:strRef>
          </c:cat>
          <c:val>
            <c:numRef>
              <c:f>FTE!$D$15:$D$34</c:f>
              <c:numCache>
                <c:formatCode>_(* #,##0_);_(* \(#,##0\);_(* "-"??_);_(@_)</c:formatCode>
                <c:ptCount val="20"/>
                <c:pt idx="0">
                  <c:v>1186</c:v>
                </c:pt>
                <c:pt idx="1">
                  <c:v>731</c:v>
                </c:pt>
                <c:pt idx="2">
                  <c:v>733</c:v>
                </c:pt>
                <c:pt idx="3">
                  <c:v>557</c:v>
                </c:pt>
                <c:pt idx="4">
                  <c:v>1472</c:v>
                </c:pt>
                <c:pt idx="5">
                  <c:v>2261</c:v>
                </c:pt>
                <c:pt idx="6">
                  <c:v>398</c:v>
                </c:pt>
                <c:pt idx="7">
                  <c:v>3339</c:v>
                </c:pt>
                <c:pt idx="8">
                  <c:v>7356</c:v>
                </c:pt>
                <c:pt idx="9">
                  <c:v>4738</c:v>
                </c:pt>
                <c:pt idx="10">
                  <c:v>6706</c:v>
                </c:pt>
                <c:pt idx="11">
                  <c:v>659</c:v>
                </c:pt>
                <c:pt idx="12">
                  <c:v>1535</c:v>
                </c:pt>
                <c:pt idx="13">
                  <c:v>2906</c:v>
                </c:pt>
                <c:pt idx="14">
                  <c:v>2922</c:v>
                </c:pt>
                <c:pt idx="15">
                  <c:v>1350</c:v>
                </c:pt>
                <c:pt idx="16">
                  <c:v>4409</c:v>
                </c:pt>
                <c:pt idx="17">
                  <c:v>8301</c:v>
                </c:pt>
                <c:pt idx="18">
                  <c:v>419</c:v>
                </c:pt>
                <c:pt idx="19">
                  <c:v>3121</c:v>
                </c:pt>
              </c:numCache>
            </c:numRef>
          </c:val>
          <c:extLst>
            <c:ext xmlns:c16="http://schemas.microsoft.com/office/drawing/2014/chart" uri="{C3380CC4-5D6E-409C-BE32-E72D297353CC}">
              <c16:uniqueId val="{00000000-EFDB-45BB-B890-6F7748D38444}"/>
            </c:ext>
          </c:extLst>
        </c:ser>
        <c:dLbls>
          <c:dLblPos val="outEnd"/>
          <c:showLegendKey val="0"/>
          <c:showVal val="1"/>
          <c:showCatName val="0"/>
          <c:showSerName val="0"/>
          <c:showPercent val="0"/>
          <c:showBubbleSize val="0"/>
        </c:dLbls>
        <c:gapWidth val="219"/>
        <c:overlap val="-27"/>
        <c:axId val="750701320"/>
        <c:axId val="750698368"/>
      </c:barChart>
      <c:catAx>
        <c:axId val="750701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698368"/>
        <c:crosses val="autoZero"/>
        <c:auto val="1"/>
        <c:lblAlgn val="ctr"/>
        <c:lblOffset val="100"/>
        <c:noMultiLvlLbl val="0"/>
      </c:catAx>
      <c:valAx>
        <c:axId val="750698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70132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Research Institutions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'Geo-Origin'!$I$2</c:f>
              <c:strCache>
                <c:ptCount val="1"/>
                <c:pt idx="0">
                  <c:v>Research</c:v>
                </c:pt>
              </c:strCache>
            </c:strRef>
          </c:tx>
          <c:spPr>
            <a:ln w="28575" cap="rnd">
              <a:solidFill>
                <a:schemeClr val="accent1"/>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'Geo-Origin'!$J$1:$S$1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'Geo-Origin'!$J$2:$S$2</c:f>
              <c:numCache>
                <c:formatCode>General</c:formatCode>
                <c:ptCount val="10"/>
                <c:pt idx="0">
                  <c:v>50106</c:v>
                </c:pt>
                <c:pt idx="1">
                  <c:v>51608</c:v>
                </c:pt>
                <c:pt idx="2">
                  <c:v>53313</c:v>
                </c:pt>
                <c:pt idx="3">
                  <c:v>54787</c:v>
                </c:pt>
                <c:pt idx="4">
                  <c:v>56042</c:v>
                </c:pt>
                <c:pt idx="5">
                  <c:v>57726</c:v>
                </c:pt>
                <c:pt idx="6">
                  <c:v>59414</c:v>
                </c:pt>
                <c:pt idx="7">
                  <c:v>60491</c:v>
                </c:pt>
                <c:pt idx="8">
                  <c:v>62103</c:v>
                </c:pt>
                <c:pt idx="9">
                  <c:v>62690</c:v>
                </c:pt>
              </c:numCache>
            </c:numRef>
          </c:val>
          <c:smooth val="0"/>
          <c:extLst>
            <c:ext xmlns:c16="http://schemas.microsoft.com/office/drawing/2014/chart" uri="{C3380CC4-5D6E-409C-BE32-E72D297353CC}">
              <c16:uniqueId val="{00000000-CB3A-478A-AE6E-1A59FF47A396}"/>
            </c:ext>
          </c:extLst>
        </c:ser>
        <c:dLbls>
          <c:dLblPos val="t"/>
          <c:showLegendKey val="0"/>
          <c:showVal val="1"/>
          <c:showCatName val="0"/>
          <c:showSerName val="0"/>
          <c:showPercent val="0"/>
          <c:showBubbleSize val="0"/>
        </c:dLbls>
        <c:smooth val="0"/>
        <c:axId val="789131072"/>
        <c:axId val="789130088"/>
      </c:lineChart>
      <c:catAx>
        <c:axId val="78913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9130088"/>
        <c:crosses val="autoZero"/>
        <c:auto val="1"/>
        <c:lblAlgn val="ctr"/>
        <c:lblOffset val="100"/>
        <c:noMultiLvlLbl val="0"/>
      </c:catAx>
      <c:valAx>
        <c:axId val="789130088"/>
        <c:scaling>
          <c:orientation val="minMax"/>
          <c:min val="5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91310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Four-Year Comprehensive Institutions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'Geo-Origin'!$I$3</c:f>
              <c:strCache>
                <c:ptCount val="1"/>
                <c:pt idx="0">
                  <c:v>Four-Year Comp</c:v>
                </c:pt>
              </c:strCache>
            </c:strRef>
          </c:tx>
          <c:spPr>
            <a:ln w="28575" cap="rnd">
              <a:solidFill>
                <a:schemeClr val="accent1"/>
              </a:solidFill>
              <a:round/>
            </a:ln>
            <a:effectLst/>
          </c:spPr>
          <c:marker>
            <c:symbol val="none"/>
          </c:marker>
          <c:dLbls>
            <c:dLbl>
              <c:idx val="1"/>
              <c:layout>
                <c:manualLayout>
                  <c:x val="-7.8388888888888911E-2"/>
                  <c:y val="-9.03470399533392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A85-4C7D-8117-5D5BB101E31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'Geo-Origin'!$J$1:$S$1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'Geo-Origin'!$J$3:$S$3</c:f>
              <c:numCache>
                <c:formatCode>General</c:formatCode>
                <c:ptCount val="10"/>
                <c:pt idx="0">
                  <c:v>51401</c:v>
                </c:pt>
                <c:pt idx="1">
                  <c:v>51592</c:v>
                </c:pt>
                <c:pt idx="2">
                  <c:v>52262</c:v>
                </c:pt>
                <c:pt idx="3">
                  <c:v>52276</c:v>
                </c:pt>
                <c:pt idx="4">
                  <c:v>51691</c:v>
                </c:pt>
                <c:pt idx="5">
                  <c:v>51933</c:v>
                </c:pt>
                <c:pt idx="6">
                  <c:v>52457</c:v>
                </c:pt>
                <c:pt idx="7">
                  <c:v>52409</c:v>
                </c:pt>
                <c:pt idx="8">
                  <c:v>52465</c:v>
                </c:pt>
                <c:pt idx="9">
                  <c:v>53018</c:v>
                </c:pt>
              </c:numCache>
            </c:numRef>
          </c:val>
          <c:smooth val="0"/>
          <c:extLst>
            <c:ext xmlns:c16="http://schemas.microsoft.com/office/drawing/2014/chart" uri="{C3380CC4-5D6E-409C-BE32-E72D297353CC}">
              <c16:uniqueId val="{00000000-4A85-4C7D-8117-5D5BB101E317}"/>
            </c:ext>
          </c:extLst>
        </c:ser>
        <c:dLbls>
          <c:dLblPos val="t"/>
          <c:showLegendKey val="0"/>
          <c:showVal val="1"/>
          <c:showCatName val="0"/>
          <c:showSerName val="0"/>
          <c:showPercent val="0"/>
          <c:showBubbleSize val="0"/>
        </c:dLbls>
        <c:smooth val="0"/>
        <c:axId val="753012992"/>
        <c:axId val="753013976"/>
      </c:lineChart>
      <c:catAx>
        <c:axId val="753012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3013976"/>
        <c:crosses val="autoZero"/>
        <c:auto val="1"/>
        <c:lblAlgn val="ctr"/>
        <c:lblOffset val="100"/>
        <c:noMultiLvlLbl val="0"/>
      </c:catAx>
      <c:valAx>
        <c:axId val="753013976"/>
        <c:scaling>
          <c:orientation val="minMax"/>
          <c:max val="54000"/>
          <c:min val="5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301299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Two-Year Regional</a:t>
            </a:r>
            <a:r>
              <a:rPr lang="en-US" baseline="0"/>
              <a:t> Campuses of USC and Technical Colleges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'Geo-Origin'!$I$4</c:f>
              <c:strCache>
                <c:ptCount val="1"/>
                <c:pt idx="0">
                  <c:v>Two-Year Campuses</c:v>
                </c:pt>
              </c:strCache>
            </c:strRef>
          </c:tx>
          <c:spPr>
            <a:ln w="28575" cap="rnd">
              <a:solidFill>
                <a:schemeClr val="accent1"/>
              </a:solidFill>
              <a:round/>
            </a:ln>
            <a:effectLst/>
          </c:spPr>
          <c:marker>
            <c:symbol val="none"/>
          </c:marker>
          <c:dLbls>
            <c:dLbl>
              <c:idx val="6"/>
              <c:layout>
                <c:manualLayout>
                  <c:x val="-4.7833333333333332E-2"/>
                  <c:y val="-8.57174103237095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A38-4A11-8ED7-852106ED0896}"/>
                </c:ext>
              </c:extLst>
            </c:dLbl>
            <c:dLbl>
              <c:idx val="9"/>
              <c:layout>
                <c:manualLayout>
                  <c:x val="-1.7694006999125111E-2"/>
                  <c:y val="-9.96062992125985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A38-4A11-8ED7-852106ED089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'Geo-Origin'!$J$1:$S$1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'Geo-Origin'!$J$4:$S$4</c:f>
              <c:numCache>
                <c:formatCode>General</c:formatCode>
                <c:ptCount val="10"/>
                <c:pt idx="0">
                  <c:v>98697</c:v>
                </c:pt>
                <c:pt idx="1">
                  <c:v>101880</c:v>
                </c:pt>
                <c:pt idx="2">
                  <c:v>102727</c:v>
                </c:pt>
                <c:pt idx="3">
                  <c:v>101960</c:v>
                </c:pt>
                <c:pt idx="4">
                  <c:v>99984</c:v>
                </c:pt>
                <c:pt idx="5">
                  <c:v>96098</c:v>
                </c:pt>
                <c:pt idx="6">
                  <c:v>90616</c:v>
                </c:pt>
                <c:pt idx="7">
                  <c:v>87396</c:v>
                </c:pt>
                <c:pt idx="8">
                  <c:v>86053</c:v>
                </c:pt>
                <c:pt idx="9">
                  <c:v>80839</c:v>
                </c:pt>
              </c:numCache>
            </c:numRef>
          </c:val>
          <c:smooth val="0"/>
          <c:extLst>
            <c:ext xmlns:c16="http://schemas.microsoft.com/office/drawing/2014/chart" uri="{C3380CC4-5D6E-409C-BE32-E72D297353CC}">
              <c16:uniqueId val="{00000000-5A38-4A11-8ED7-852106ED0896}"/>
            </c:ext>
          </c:extLst>
        </c:ser>
        <c:dLbls>
          <c:showLegendKey val="0"/>
          <c:showVal val="0"/>
          <c:showCatName val="0"/>
          <c:showSerName val="0"/>
          <c:showPercent val="0"/>
          <c:showBubbleSize val="0"/>
        </c:dLbls>
        <c:smooth val="0"/>
        <c:axId val="716336480"/>
        <c:axId val="716337792"/>
      </c:lineChart>
      <c:catAx>
        <c:axId val="71633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6337792"/>
        <c:crosses val="autoZero"/>
        <c:auto val="1"/>
        <c:lblAlgn val="ctr"/>
        <c:lblOffset val="100"/>
        <c:noMultiLvlLbl val="0"/>
      </c:catAx>
      <c:valAx>
        <c:axId val="716337792"/>
        <c:scaling>
          <c:orientation val="minMax"/>
          <c:min val="8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633648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Research Institutions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Sheet1!$M$2</c:f>
              <c:strCache>
                <c:ptCount val="1"/>
                <c:pt idx="0">
                  <c:v>Geo-Origin S.C.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Sheet1!$N$2:$W$2</c:f>
              <c:numCache>
                <c:formatCode>_(* #,##0_);_(* \(#,##0\);_(* "-"??_);_(@_)</c:formatCode>
                <c:ptCount val="10"/>
                <c:pt idx="0">
                  <c:v>32906</c:v>
                </c:pt>
                <c:pt idx="1">
                  <c:v>33467</c:v>
                </c:pt>
                <c:pt idx="2">
                  <c:v>34259</c:v>
                </c:pt>
                <c:pt idx="3">
                  <c:v>34680</c:v>
                </c:pt>
                <c:pt idx="4">
                  <c:v>36678</c:v>
                </c:pt>
                <c:pt idx="5">
                  <c:v>36883</c:v>
                </c:pt>
                <c:pt idx="6">
                  <c:v>37127</c:v>
                </c:pt>
                <c:pt idx="7">
                  <c:v>36757</c:v>
                </c:pt>
                <c:pt idx="8">
                  <c:v>37661</c:v>
                </c:pt>
                <c:pt idx="9">
                  <c:v>37295</c:v>
                </c:pt>
              </c:numCache>
            </c:numRef>
          </c:val>
          <c:extLst>
            <c:ext xmlns:c16="http://schemas.microsoft.com/office/drawing/2014/chart" uri="{C3380CC4-5D6E-409C-BE32-E72D297353CC}">
              <c16:uniqueId val="{00000000-8FEE-4BA6-8FB6-3C725E63D5C1}"/>
            </c:ext>
          </c:extLst>
        </c:ser>
        <c:ser>
          <c:idx val="1"/>
          <c:order val="1"/>
          <c:tx>
            <c:strRef>
              <c:f>Sheet1!$M$3</c:f>
              <c:strCache>
                <c:ptCount val="1"/>
                <c:pt idx="0">
                  <c:v>Geo-Origin Non-S.C.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Sheet1!$N$3:$W$3</c:f>
              <c:numCache>
                <c:formatCode>_(* #,##0_);_(* \(#,##0\);_(* "-"??_);_(@_)</c:formatCode>
                <c:ptCount val="10"/>
                <c:pt idx="0">
                  <c:v>17200</c:v>
                </c:pt>
                <c:pt idx="1">
                  <c:v>18141</c:v>
                </c:pt>
                <c:pt idx="2">
                  <c:v>19054</c:v>
                </c:pt>
                <c:pt idx="3">
                  <c:v>20107</c:v>
                </c:pt>
                <c:pt idx="4">
                  <c:v>19364</c:v>
                </c:pt>
                <c:pt idx="5">
                  <c:v>20843</c:v>
                </c:pt>
                <c:pt idx="6">
                  <c:v>22287</c:v>
                </c:pt>
                <c:pt idx="7">
                  <c:v>23734</c:v>
                </c:pt>
                <c:pt idx="8">
                  <c:v>24442</c:v>
                </c:pt>
                <c:pt idx="9">
                  <c:v>25395</c:v>
                </c:pt>
              </c:numCache>
            </c:numRef>
          </c:val>
          <c:extLst>
            <c:ext xmlns:c16="http://schemas.microsoft.com/office/drawing/2014/chart" uri="{C3380CC4-5D6E-409C-BE32-E72D297353CC}">
              <c16:uniqueId val="{00000001-8FEE-4BA6-8FB6-3C725E63D5C1}"/>
            </c:ext>
          </c:extLst>
        </c:ser>
        <c:dLbls>
          <c:dLblPos val="outEnd"/>
          <c:showLegendKey val="0"/>
          <c:showVal val="1"/>
          <c:showCatName val="0"/>
          <c:showSerName val="0"/>
          <c:showPercent val="0"/>
          <c:showBubbleSize val="0"/>
        </c:dLbls>
        <c:gapWidth val="219"/>
        <c:overlap val="-27"/>
        <c:axId val="650336064"/>
        <c:axId val="650332128"/>
      </c:barChart>
      <c:catAx>
        <c:axId val="65033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332128"/>
        <c:crosses val="autoZero"/>
        <c:auto val="1"/>
        <c:lblAlgn val="ctr"/>
        <c:lblOffset val="100"/>
        <c:noMultiLvlLbl val="0"/>
      </c:catAx>
      <c:valAx>
        <c:axId val="650332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Headcount Enrollment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3360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bar"/>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A9E-417B-BFFB-4AF014A3E77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A9E-417B-BFFB-4AF014A3E77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A9E-417B-BFFB-4AF014A3E770}"/>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A9E-417B-BFFB-4AF014A3E770}"/>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0A9E-417B-BFFB-4AF014A3E770}"/>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0A9E-417B-BFFB-4AF014A3E770}"/>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0A9E-417B-BFFB-4AF014A3E770}"/>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0A9E-417B-BFFB-4AF014A3E770}"/>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0A9E-417B-BFFB-4AF014A3E770}"/>
              </c:ext>
            </c:extLst>
          </c:dPt>
          <c:dLbls>
            <c:dLbl>
              <c:idx val="3"/>
              <c:layout>
                <c:manualLayout>
                  <c:x val="-0.18683695014690882"/>
                  <c:y val="-2.0921818623317978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A9E-417B-BFFB-4AF014A3E770}"/>
                </c:ext>
              </c:extLst>
            </c:dLbl>
            <c:dLbl>
              <c:idx val="4"/>
              <c:layout>
                <c:manualLayout>
                  <c:x val="-2.7810581367635558E-2"/>
                  <c:y val="-2.0921818623317978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A9E-417B-BFFB-4AF014A3E770}"/>
                </c:ext>
              </c:extLst>
            </c:dLbl>
            <c:dLbl>
              <c:idx val="5"/>
              <c:layout>
                <c:manualLayout>
                  <c:x val="-0.22513404501111828"/>
                  <c:y val="-8.3687274493272675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A9E-417B-BFFB-4AF014A3E770}"/>
                </c:ext>
              </c:extLst>
            </c:dLbl>
            <c:dLbl>
              <c:idx val="6"/>
              <c:layout>
                <c:manualLayout>
                  <c:x val="-0.11960080697949999"/>
                  <c:y val="4.1843637246635956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A9E-417B-BFFB-4AF014A3E770}"/>
                </c:ext>
              </c:extLst>
            </c:dLbl>
            <c:dLbl>
              <c:idx val="7"/>
              <c:layout>
                <c:manualLayout>
                  <c:x val="-0.1317812676982334"/>
                  <c:y val="4.1843637246635956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0A9E-417B-BFFB-4AF014A3E77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Sheet1!$A$35:$A$42</c:f>
              <c:strCache>
                <c:ptCount val="8"/>
                <c:pt idx="0">
                  <c:v>Lottery Funds</c:v>
                </c:pt>
                <c:pt idx="1">
                  <c:v>Federal Funds</c:v>
                </c:pt>
                <c:pt idx="2">
                  <c:v>State Appropriations Recurring</c:v>
                </c:pt>
                <c:pt idx="3">
                  <c:v>Other Funds - Licensing</c:v>
                </c:pt>
                <c:pt idx="4">
                  <c:v>Other Funds - PASCAL</c:v>
                </c:pt>
                <c:pt idx="5">
                  <c:v>Other Funds - SmartState Interest</c:v>
                </c:pt>
                <c:pt idx="6">
                  <c:v>Other Funds - EIA Centers of Excellence</c:v>
                </c:pt>
                <c:pt idx="7">
                  <c:v>Other Funds - EIA Teacher Recruitment</c:v>
                </c:pt>
              </c:strCache>
            </c:strRef>
          </c:cat>
          <c:val>
            <c:numRef>
              <c:f>Sheet1!$B$35:$B$42</c:f>
              <c:numCache>
                <c:formatCode>_("$"* #,##0_);_("$"* \(#,##0\);_("$"* "-"??_);_(@_)</c:formatCode>
                <c:ptCount val="8"/>
                <c:pt idx="0">
                  <c:v>372691784</c:v>
                </c:pt>
                <c:pt idx="1">
                  <c:v>714000</c:v>
                </c:pt>
                <c:pt idx="2">
                  <c:v>35409289</c:v>
                </c:pt>
                <c:pt idx="3">
                  <c:v>377500</c:v>
                </c:pt>
                <c:pt idx="4">
                  <c:v>2899000</c:v>
                </c:pt>
                <c:pt idx="5">
                  <c:v>18200</c:v>
                </c:pt>
                <c:pt idx="6">
                  <c:v>1137526</c:v>
                </c:pt>
                <c:pt idx="7">
                  <c:v>4243527</c:v>
                </c:pt>
              </c:numCache>
            </c:numRef>
          </c:val>
          <c:extLst>
            <c:ext xmlns:c16="http://schemas.microsoft.com/office/drawing/2014/chart" uri="{C3380CC4-5D6E-409C-BE32-E72D297353CC}">
              <c16:uniqueId val="{00000012-0A9E-417B-BFFB-4AF014A3E770}"/>
            </c:ext>
          </c:extLst>
        </c:ser>
        <c:dLbls>
          <c:dLblPos val="ctr"/>
          <c:showLegendKey val="0"/>
          <c:showVal val="0"/>
          <c:showCatName val="0"/>
          <c:showSerName val="0"/>
          <c:showPercent val="1"/>
          <c:showBubbleSize val="0"/>
          <c:showLeaderLines val="1"/>
        </c:dLbls>
        <c:gapWidth val="100"/>
        <c:splitType val="pos"/>
        <c:splitPos val="7"/>
        <c:secondPieSize val="75"/>
        <c:serLines>
          <c:spPr>
            <a:ln w="9525">
              <a:solidFill>
                <a:schemeClr val="dk1">
                  <a:lumMod val="50000"/>
                  <a:lumOff val="50000"/>
                </a:schemeClr>
              </a:solidFill>
              <a:round/>
            </a:ln>
            <a:effectLst/>
          </c:spPr>
        </c:serLines>
      </c:of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Four-Year Comprehensive Institutions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Sheet1!$M$4</c:f>
              <c:strCache>
                <c:ptCount val="1"/>
                <c:pt idx="0">
                  <c:v>Geo-Origin S.C.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Sheet1!$N$4:$W$4</c:f>
              <c:numCache>
                <c:formatCode>_(* #,##0_);_(* \(#,##0\);_(* "-"??_);_(@_)</c:formatCode>
                <c:ptCount val="10"/>
                <c:pt idx="0">
                  <c:v>38683</c:v>
                </c:pt>
                <c:pt idx="1">
                  <c:v>38519</c:v>
                </c:pt>
                <c:pt idx="2">
                  <c:v>38749</c:v>
                </c:pt>
                <c:pt idx="3">
                  <c:v>38858</c:v>
                </c:pt>
                <c:pt idx="4">
                  <c:v>38653</c:v>
                </c:pt>
                <c:pt idx="5">
                  <c:v>38399</c:v>
                </c:pt>
                <c:pt idx="6">
                  <c:v>38980</c:v>
                </c:pt>
                <c:pt idx="7">
                  <c:v>39014</c:v>
                </c:pt>
                <c:pt idx="8">
                  <c:v>39242</c:v>
                </c:pt>
                <c:pt idx="9">
                  <c:v>39626</c:v>
                </c:pt>
              </c:numCache>
            </c:numRef>
          </c:val>
          <c:extLst>
            <c:ext xmlns:c16="http://schemas.microsoft.com/office/drawing/2014/chart" uri="{C3380CC4-5D6E-409C-BE32-E72D297353CC}">
              <c16:uniqueId val="{00000000-BDB8-46F4-953C-224B6DDA0614}"/>
            </c:ext>
          </c:extLst>
        </c:ser>
        <c:ser>
          <c:idx val="1"/>
          <c:order val="1"/>
          <c:tx>
            <c:strRef>
              <c:f>Sheet1!$M$5</c:f>
              <c:strCache>
                <c:ptCount val="1"/>
                <c:pt idx="0">
                  <c:v>Geo-Origin Non-S.C.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Sheet1!$N$5:$W$5</c:f>
              <c:numCache>
                <c:formatCode>_(* #,##0_);_(* \(#,##0\);_(* "-"??_);_(@_)</c:formatCode>
                <c:ptCount val="10"/>
                <c:pt idx="0">
                  <c:v>12718</c:v>
                </c:pt>
                <c:pt idx="1">
                  <c:v>13073</c:v>
                </c:pt>
                <c:pt idx="2">
                  <c:v>13513</c:v>
                </c:pt>
                <c:pt idx="3">
                  <c:v>13418</c:v>
                </c:pt>
                <c:pt idx="4">
                  <c:v>13038</c:v>
                </c:pt>
                <c:pt idx="5">
                  <c:v>13534</c:v>
                </c:pt>
                <c:pt idx="6">
                  <c:v>13477</c:v>
                </c:pt>
                <c:pt idx="7">
                  <c:v>13395</c:v>
                </c:pt>
                <c:pt idx="8">
                  <c:v>13223</c:v>
                </c:pt>
                <c:pt idx="9">
                  <c:v>13392</c:v>
                </c:pt>
              </c:numCache>
            </c:numRef>
          </c:val>
          <c:extLst>
            <c:ext xmlns:c16="http://schemas.microsoft.com/office/drawing/2014/chart" uri="{C3380CC4-5D6E-409C-BE32-E72D297353CC}">
              <c16:uniqueId val="{00000001-BDB8-46F4-953C-224B6DDA0614}"/>
            </c:ext>
          </c:extLst>
        </c:ser>
        <c:dLbls>
          <c:dLblPos val="outEnd"/>
          <c:showLegendKey val="0"/>
          <c:showVal val="1"/>
          <c:showCatName val="0"/>
          <c:showSerName val="0"/>
          <c:showPercent val="0"/>
          <c:showBubbleSize val="0"/>
        </c:dLbls>
        <c:gapWidth val="219"/>
        <c:overlap val="-27"/>
        <c:axId val="750908672"/>
        <c:axId val="750909000"/>
      </c:barChart>
      <c:catAx>
        <c:axId val="75090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909000"/>
        <c:crosses val="autoZero"/>
        <c:auto val="1"/>
        <c:lblAlgn val="ctr"/>
        <c:lblOffset val="100"/>
        <c:noMultiLvlLbl val="0"/>
      </c:catAx>
      <c:valAx>
        <c:axId val="7509090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Headcount Enrollment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908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Two-Year Regional Campuses of USC and Technical Colleges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Sheet1!$M$6</c:f>
              <c:strCache>
                <c:ptCount val="1"/>
                <c:pt idx="0">
                  <c:v>Geo-Origin S.C.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Sheet1!$N$6:$W$6</c:f>
              <c:numCache>
                <c:formatCode>_(* #,##0_);_(* \(#,##0\);_(* "-"??_);_(@_)</c:formatCode>
                <c:ptCount val="10"/>
                <c:pt idx="0">
                  <c:v>93891</c:v>
                </c:pt>
                <c:pt idx="1">
                  <c:v>97342</c:v>
                </c:pt>
                <c:pt idx="2">
                  <c:v>98300</c:v>
                </c:pt>
                <c:pt idx="3">
                  <c:v>97627</c:v>
                </c:pt>
                <c:pt idx="4">
                  <c:v>95547</c:v>
                </c:pt>
                <c:pt idx="5">
                  <c:v>91710</c:v>
                </c:pt>
                <c:pt idx="6">
                  <c:v>86346</c:v>
                </c:pt>
                <c:pt idx="7">
                  <c:v>83159</c:v>
                </c:pt>
                <c:pt idx="8">
                  <c:v>81895</c:v>
                </c:pt>
                <c:pt idx="9">
                  <c:v>76845</c:v>
                </c:pt>
              </c:numCache>
            </c:numRef>
          </c:val>
          <c:extLst>
            <c:ext xmlns:c16="http://schemas.microsoft.com/office/drawing/2014/chart" uri="{C3380CC4-5D6E-409C-BE32-E72D297353CC}">
              <c16:uniqueId val="{00000000-473A-41CB-A452-768B63A014CF}"/>
            </c:ext>
          </c:extLst>
        </c:ser>
        <c:ser>
          <c:idx val="1"/>
          <c:order val="1"/>
          <c:tx>
            <c:strRef>
              <c:f>Sheet1!$M$7</c:f>
              <c:strCache>
                <c:ptCount val="1"/>
                <c:pt idx="0">
                  <c:v>Geo-Origin Non-S.C.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Sheet1!$N$1:$W$1</c:f>
              <c:strCache>
                <c:ptCount val="10"/>
                <c:pt idx="0">
                  <c:v>Fall 2009</c:v>
                </c:pt>
                <c:pt idx="1">
                  <c:v>Fall 2010</c:v>
                </c:pt>
                <c:pt idx="2">
                  <c:v>Fall 2011</c:v>
                </c:pt>
                <c:pt idx="3">
                  <c:v>Fall 2012</c:v>
                </c:pt>
                <c:pt idx="4">
                  <c:v>Fall 2013</c:v>
                </c:pt>
                <c:pt idx="5">
                  <c:v>Fall 2014</c:v>
                </c:pt>
                <c:pt idx="6">
                  <c:v>Fall 2015</c:v>
                </c:pt>
                <c:pt idx="7">
                  <c:v>Fall 2016</c:v>
                </c:pt>
                <c:pt idx="8">
                  <c:v>Fall 2017</c:v>
                </c:pt>
                <c:pt idx="9">
                  <c:v>Fall 2018</c:v>
                </c:pt>
              </c:strCache>
            </c:strRef>
          </c:cat>
          <c:val>
            <c:numRef>
              <c:f>Sheet1!$N$7:$W$7</c:f>
              <c:numCache>
                <c:formatCode>_(* #,##0_);_(* \(#,##0\);_(* "-"??_);_(@_)</c:formatCode>
                <c:ptCount val="10"/>
                <c:pt idx="0">
                  <c:v>4806</c:v>
                </c:pt>
                <c:pt idx="1">
                  <c:v>4538</c:v>
                </c:pt>
                <c:pt idx="2">
                  <c:v>4427</c:v>
                </c:pt>
                <c:pt idx="3">
                  <c:v>4333</c:v>
                </c:pt>
                <c:pt idx="4">
                  <c:v>4437</c:v>
                </c:pt>
                <c:pt idx="5">
                  <c:v>4388</c:v>
                </c:pt>
                <c:pt idx="6">
                  <c:v>4270</c:v>
                </c:pt>
                <c:pt idx="7">
                  <c:v>4237</c:v>
                </c:pt>
                <c:pt idx="8">
                  <c:v>4158</c:v>
                </c:pt>
                <c:pt idx="9">
                  <c:v>3994</c:v>
                </c:pt>
              </c:numCache>
            </c:numRef>
          </c:val>
          <c:extLst>
            <c:ext xmlns:c16="http://schemas.microsoft.com/office/drawing/2014/chart" uri="{C3380CC4-5D6E-409C-BE32-E72D297353CC}">
              <c16:uniqueId val="{00000001-473A-41CB-A452-768B63A014CF}"/>
            </c:ext>
          </c:extLst>
        </c:ser>
        <c:dLbls>
          <c:dLblPos val="outEnd"/>
          <c:showLegendKey val="0"/>
          <c:showVal val="1"/>
          <c:showCatName val="0"/>
          <c:showSerName val="0"/>
          <c:showPercent val="0"/>
          <c:showBubbleSize val="0"/>
        </c:dLbls>
        <c:gapWidth val="219"/>
        <c:overlap val="-27"/>
        <c:axId val="750991984"/>
        <c:axId val="750992312"/>
      </c:barChart>
      <c:catAx>
        <c:axId val="75099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992312"/>
        <c:crosses val="autoZero"/>
        <c:auto val="1"/>
        <c:lblAlgn val="ctr"/>
        <c:lblOffset val="100"/>
        <c:noMultiLvlLbl val="0"/>
      </c:catAx>
      <c:valAx>
        <c:axId val="750992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Headcount Enrollment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99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Minority Enrollment: Research</a:t>
            </a:r>
            <a:r>
              <a:rPr lang="en-US" baseline="0"/>
              <a:t> Institutions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2"/>
          <c:order val="2"/>
          <c:tx>
            <c:strRef>
              <c:f>Sheet1!$N$35</c:f>
              <c:strCache>
                <c:ptCount val="1"/>
                <c:pt idx="0">
                  <c:v>Hispanic/Latino</c:v>
                </c:pt>
              </c:strCache>
            </c:strRef>
          </c:tx>
          <c:spPr>
            <a:solidFill>
              <a:schemeClr val="accent3"/>
            </a:solidFill>
            <a:ln>
              <a:noFill/>
            </a:ln>
            <a:effectLst/>
          </c:spPr>
          <c:invertIfNegative val="0"/>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Sheet1!$O$35:$X$35</c:f>
              <c:numCache>
                <c:formatCode>0.0%</c:formatCode>
                <c:ptCount val="10"/>
                <c:pt idx="0">
                  <c:v>2.3709735361034608E-2</c:v>
                </c:pt>
                <c:pt idx="1">
                  <c:v>2.5209269880638662E-2</c:v>
                </c:pt>
                <c:pt idx="2">
                  <c:v>2.7854369478363627E-2</c:v>
                </c:pt>
                <c:pt idx="3">
                  <c:v>3.1357803858579593E-2</c:v>
                </c:pt>
                <c:pt idx="4">
                  <c:v>3.2136611826844151E-2</c:v>
                </c:pt>
                <c:pt idx="5">
                  <c:v>3.4733049232581505E-2</c:v>
                </c:pt>
                <c:pt idx="6">
                  <c:v>3.5967953680950619E-2</c:v>
                </c:pt>
                <c:pt idx="7">
                  <c:v>3.7212147261576102E-2</c:v>
                </c:pt>
                <c:pt idx="8">
                  <c:v>4.0078579134663381E-2</c:v>
                </c:pt>
                <c:pt idx="9">
                  <c:v>4.3946402935077365E-2</c:v>
                </c:pt>
              </c:numCache>
            </c:numRef>
          </c:val>
          <c:extLst>
            <c:ext xmlns:c16="http://schemas.microsoft.com/office/drawing/2014/chart" uri="{C3380CC4-5D6E-409C-BE32-E72D297353CC}">
              <c16:uniqueId val="{00000000-E073-430B-B81F-27A776EABBE8}"/>
            </c:ext>
          </c:extLst>
        </c:ser>
        <c:ser>
          <c:idx val="3"/>
          <c:order val="3"/>
          <c:tx>
            <c:strRef>
              <c:f>Sheet1!$N$36</c:f>
              <c:strCache>
                <c:ptCount val="1"/>
                <c:pt idx="0">
                  <c:v>Asian</c:v>
                </c:pt>
              </c:strCache>
            </c:strRef>
          </c:tx>
          <c:spPr>
            <a:solidFill>
              <a:schemeClr val="accent4"/>
            </a:solidFill>
            <a:ln>
              <a:noFill/>
            </a:ln>
            <a:effectLst/>
          </c:spPr>
          <c:invertIfNegative val="0"/>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Sheet1!$O$36:$X$36</c:f>
              <c:numCache>
                <c:formatCode>0.0%</c:formatCode>
                <c:ptCount val="10"/>
                <c:pt idx="0">
                  <c:v>2.2831597014329623E-2</c:v>
                </c:pt>
                <c:pt idx="1">
                  <c:v>2.327158580065106E-2</c:v>
                </c:pt>
                <c:pt idx="2">
                  <c:v>2.3671524768818113E-2</c:v>
                </c:pt>
                <c:pt idx="3">
                  <c:v>2.475039699198715E-2</c:v>
                </c:pt>
                <c:pt idx="4">
                  <c:v>2.1894293565540131E-2</c:v>
                </c:pt>
                <c:pt idx="5">
                  <c:v>2.4945431867789213E-2</c:v>
                </c:pt>
                <c:pt idx="6">
                  <c:v>2.703066617295587E-2</c:v>
                </c:pt>
                <c:pt idx="7">
                  <c:v>2.7260253591443354E-2</c:v>
                </c:pt>
                <c:pt idx="8">
                  <c:v>2.7889151892823212E-2</c:v>
                </c:pt>
                <c:pt idx="9">
                  <c:v>2.9494337214866804E-2</c:v>
                </c:pt>
              </c:numCache>
            </c:numRef>
          </c:val>
          <c:extLst>
            <c:ext xmlns:c16="http://schemas.microsoft.com/office/drawing/2014/chart" uri="{C3380CC4-5D6E-409C-BE32-E72D297353CC}">
              <c16:uniqueId val="{00000001-E073-430B-B81F-27A776EABBE8}"/>
            </c:ext>
          </c:extLst>
        </c:ser>
        <c:ser>
          <c:idx val="4"/>
          <c:order val="4"/>
          <c:tx>
            <c:strRef>
              <c:f>Sheet1!$N$37</c:f>
              <c:strCache>
                <c:ptCount val="1"/>
                <c:pt idx="0">
                  <c:v>Two or More Races</c:v>
                </c:pt>
              </c:strCache>
            </c:strRef>
          </c:tx>
          <c:spPr>
            <a:solidFill>
              <a:schemeClr val="accent5"/>
            </a:solidFill>
            <a:ln>
              <a:noFill/>
            </a:ln>
            <a:effectLst/>
          </c:spPr>
          <c:invertIfNegative val="0"/>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Sheet1!$O$37:$X$37</c:f>
              <c:numCache>
                <c:formatCode>0.0%</c:formatCode>
                <c:ptCount val="10"/>
                <c:pt idx="0">
                  <c:v>1.7941963038358679E-2</c:v>
                </c:pt>
                <c:pt idx="1">
                  <c:v>1.9338087118276236E-2</c:v>
                </c:pt>
                <c:pt idx="2">
                  <c:v>2.1589480989627294E-2</c:v>
                </c:pt>
                <c:pt idx="3">
                  <c:v>2.3162429043386206E-2</c:v>
                </c:pt>
                <c:pt idx="4">
                  <c:v>2.5141857892295064E-2</c:v>
                </c:pt>
                <c:pt idx="5">
                  <c:v>2.7162803589370475E-2</c:v>
                </c:pt>
                <c:pt idx="6">
                  <c:v>2.8579122765678124E-2</c:v>
                </c:pt>
                <c:pt idx="7">
                  <c:v>2.9673835777223059E-2</c:v>
                </c:pt>
                <c:pt idx="8">
                  <c:v>3.0739255752540134E-2</c:v>
                </c:pt>
                <c:pt idx="9">
                  <c:v>3.3051523368958363E-2</c:v>
                </c:pt>
              </c:numCache>
            </c:numRef>
          </c:val>
          <c:extLst>
            <c:ext xmlns:c16="http://schemas.microsoft.com/office/drawing/2014/chart" uri="{C3380CC4-5D6E-409C-BE32-E72D297353CC}">
              <c16:uniqueId val="{00000002-E073-430B-B81F-27A776EABBE8}"/>
            </c:ext>
          </c:extLst>
        </c:ser>
        <c:ser>
          <c:idx val="5"/>
          <c:order val="5"/>
          <c:tx>
            <c:strRef>
              <c:f>Sheet1!$N$38</c:f>
              <c:strCache>
                <c:ptCount val="1"/>
                <c:pt idx="0">
                  <c:v>Other</c:v>
                </c:pt>
              </c:strCache>
            </c:strRef>
          </c:tx>
          <c:spPr>
            <a:solidFill>
              <a:schemeClr val="accent6"/>
            </a:solidFill>
            <a:ln>
              <a:noFill/>
            </a:ln>
            <a:effectLst/>
          </c:spPr>
          <c:invertIfNegative val="0"/>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Sheet1!$O$38:$X$38</c:f>
              <c:numCache>
                <c:formatCode>0.0%</c:formatCode>
                <c:ptCount val="10"/>
                <c:pt idx="0">
                  <c:v>8.3043946832714641E-2</c:v>
                </c:pt>
                <c:pt idx="1">
                  <c:v>7.7798015811502086E-2</c:v>
                </c:pt>
                <c:pt idx="2">
                  <c:v>7.5685104946260767E-2</c:v>
                </c:pt>
                <c:pt idx="3">
                  <c:v>6.9779327212659933E-2</c:v>
                </c:pt>
                <c:pt idx="4">
                  <c:v>8.4240391135220014E-2</c:v>
                </c:pt>
                <c:pt idx="5">
                  <c:v>7.4784325953643066E-2</c:v>
                </c:pt>
                <c:pt idx="6">
                  <c:v>7.1077523815935642E-2</c:v>
                </c:pt>
                <c:pt idx="7">
                  <c:v>7.0076540311781912E-2</c:v>
                </c:pt>
                <c:pt idx="8">
                  <c:v>6.7033798689274268E-2</c:v>
                </c:pt>
                <c:pt idx="9">
                  <c:v>6.6198755782421445E-2</c:v>
                </c:pt>
              </c:numCache>
            </c:numRef>
          </c:val>
          <c:extLst>
            <c:ext xmlns:c16="http://schemas.microsoft.com/office/drawing/2014/chart" uri="{C3380CC4-5D6E-409C-BE32-E72D297353CC}">
              <c16:uniqueId val="{00000003-E073-430B-B81F-27A776EABBE8}"/>
            </c:ext>
          </c:extLst>
        </c:ser>
        <c:dLbls>
          <c:showLegendKey val="0"/>
          <c:showVal val="0"/>
          <c:showCatName val="0"/>
          <c:showSerName val="0"/>
          <c:showPercent val="0"/>
          <c:showBubbleSize val="0"/>
        </c:dLbls>
        <c:gapWidth val="150"/>
        <c:overlap val="100"/>
        <c:axId val="412731136"/>
        <c:axId val="412733760"/>
      </c:barChart>
      <c:lineChart>
        <c:grouping val="standard"/>
        <c:varyColors val="0"/>
        <c:ser>
          <c:idx val="0"/>
          <c:order val="0"/>
          <c:tx>
            <c:strRef>
              <c:f>Sheet1!$N$33</c:f>
              <c:strCache>
                <c:ptCount val="1"/>
                <c:pt idx="0">
                  <c:v>White</c:v>
                </c:pt>
              </c:strCache>
            </c:strRef>
          </c:tx>
          <c:spPr>
            <a:ln w="28575" cap="rnd">
              <a:solidFill>
                <a:schemeClr val="accent1"/>
              </a:solidFill>
              <a:round/>
            </a:ln>
            <a:effectLst/>
          </c:spPr>
          <c:marker>
            <c:symbol val="none"/>
          </c:marker>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Sheet1!$O$33:$X$33</c:f>
              <c:numCache>
                <c:formatCode>0.0%</c:formatCode>
                <c:ptCount val="10"/>
                <c:pt idx="0">
                  <c:v>0.76062746976410012</c:v>
                </c:pt>
                <c:pt idx="1">
                  <c:v>0.76433886219190827</c:v>
                </c:pt>
                <c:pt idx="2">
                  <c:v>0.75966462213718977</c:v>
                </c:pt>
                <c:pt idx="3">
                  <c:v>0.76012557723547558</c:v>
                </c:pt>
                <c:pt idx="4">
                  <c:v>0.74961635915920199</c:v>
                </c:pt>
                <c:pt idx="5">
                  <c:v>0.75132522606797625</c:v>
                </c:pt>
                <c:pt idx="6">
                  <c:v>0.75189349311610054</c:v>
                </c:pt>
                <c:pt idx="7">
                  <c:v>0.75161594286753397</c:v>
                </c:pt>
                <c:pt idx="8">
                  <c:v>0.75242741896526733</c:v>
                </c:pt>
                <c:pt idx="9">
                  <c:v>0.74713670441856761</c:v>
                </c:pt>
              </c:numCache>
            </c:numRef>
          </c:val>
          <c:smooth val="0"/>
          <c:extLst>
            <c:ext xmlns:c16="http://schemas.microsoft.com/office/drawing/2014/chart" uri="{C3380CC4-5D6E-409C-BE32-E72D297353CC}">
              <c16:uniqueId val="{00000004-E073-430B-B81F-27A776EABBE8}"/>
            </c:ext>
          </c:extLst>
        </c:ser>
        <c:ser>
          <c:idx val="1"/>
          <c:order val="1"/>
          <c:tx>
            <c:strRef>
              <c:f>Sheet1!$N$34</c:f>
              <c:strCache>
                <c:ptCount val="1"/>
                <c:pt idx="0">
                  <c:v>Black/African American</c:v>
                </c:pt>
              </c:strCache>
            </c:strRef>
          </c:tx>
          <c:spPr>
            <a:ln w="28575" cap="rnd">
              <a:solidFill>
                <a:schemeClr val="accent2"/>
              </a:solidFill>
              <a:round/>
            </a:ln>
            <a:effectLst/>
          </c:spPr>
          <c:marker>
            <c:symbol val="none"/>
          </c:marker>
          <c:cat>
            <c:numRef>
              <c:f>Sheet1!$O$32:$X$32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Sheet1!$O$34:$X$34</c:f>
              <c:numCache>
                <c:formatCode>0.0%</c:formatCode>
                <c:ptCount val="10"/>
                <c:pt idx="0">
                  <c:v>9.1845287989462343E-2</c:v>
                </c:pt>
                <c:pt idx="1">
                  <c:v>9.0044179197023719E-2</c:v>
                </c:pt>
                <c:pt idx="2">
                  <c:v>9.1534897679740407E-2</c:v>
                </c:pt>
                <c:pt idx="3">
                  <c:v>9.0824465657911552E-2</c:v>
                </c:pt>
                <c:pt idx="4">
                  <c:v>8.6970486420898607E-2</c:v>
                </c:pt>
                <c:pt idx="5">
                  <c:v>8.7049163288639431E-2</c:v>
                </c:pt>
                <c:pt idx="6">
                  <c:v>8.5451240448379165E-2</c:v>
                </c:pt>
                <c:pt idx="7">
                  <c:v>8.4161280190441556E-2</c:v>
                </c:pt>
                <c:pt idx="8">
                  <c:v>8.1831795565431617E-2</c:v>
                </c:pt>
                <c:pt idx="9">
                  <c:v>8.0172276280108465E-2</c:v>
                </c:pt>
              </c:numCache>
            </c:numRef>
          </c:val>
          <c:smooth val="0"/>
          <c:extLst>
            <c:ext xmlns:c16="http://schemas.microsoft.com/office/drawing/2014/chart" uri="{C3380CC4-5D6E-409C-BE32-E72D297353CC}">
              <c16:uniqueId val="{00000005-E073-430B-B81F-27A776EABBE8}"/>
            </c:ext>
          </c:extLst>
        </c:ser>
        <c:dLbls>
          <c:showLegendKey val="0"/>
          <c:showVal val="0"/>
          <c:showCatName val="0"/>
          <c:showSerName val="0"/>
          <c:showPercent val="0"/>
          <c:showBubbleSize val="0"/>
        </c:dLbls>
        <c:marker val="1"/>
        <c:smooth val="0"/>
        <c:axId val="546154840"/>
        <c:axId val="546156152"/>
      </c:lineChart>
      <c:catAx>
        <c:axId val="5461548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46156152"/>
        <c:crosses val="autoZero"/>
        <c:auto val="1"/>
        <c:lblAlgn val="ctr"/>
        <c:lblOffset val="100"/>
        <c:noMultiLvlLbl val="0"/>
      </c:catAx>
      <c:valAx>
        <c:axId val="546156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White and Black/African</a:t>
                </a:r>
                <a:r>
                  <a:rPr lang="en-US" sz="1100" baseline="0"/>
                  <a:t> American</a:t>
                </a:r>
                <a:endParaRPr lang="en-US" sz="110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46154840"/>
        <c:crosses val="autoZero"/>
        <c:crossBetween val="between"/>
      </c:valAx>
      <c:valAx>
        <c:axId val="412733760"/>
        <c:scaling>
          <c:orientation val="minMax"/>
        </c:scaling>
        <c:delete val="0"/>
        <c:axPos val="r"/>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Asian, Hispanic/Latino,</a:t>
                </a:r>
                <a:r>
                  <a:rPr lang="en-US" sz="1100" baseline="0"/>
                  <a:t> Two or More Races, and Othr</a:t>
                </a:r>
                <a:endParaRPr lang="en-US" sz="110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731136"/>
        <c:crosses val="max"/>
        <c:crossBetween val="between"/>
      </c:valAx>
      <c:catAx>
        <c:axId val="412731136"/>
        <c:scaling>
          <c:orientation val="minMax"/>
        </c:scaling>
        <c:delete val="1"/>
        <c:axPos val="b"/>
        <c:numFmt formatCode="General" sourceLinked="1"/>
        <c:majorTickMark val="out"/>
        <c:minorTickMark val="none"/>
        <c:tickLblPos val="nextTo"/>
        <c:crossAx val="41273376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Minority Enrollment: Four-Year</a:t>
            </a:r>
            <a:r>
              <a:rPr lang="en-US" baseline="0"/>
              <a:t> Comprehensive Institutions</a:t>
            </a:r>
            <a:endParaRPr lang="en-US"/>
          </a:p>
        </c:rich>
      </c:tx>
      <c:layout>
        <c:manualLayout>
          <c:xMode val="edge"/>
          <c:yMode val="edge"/>
          <c:x val="0.25003913702283537"/>
          <c:y val="4.9797857947100951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2"/>
          <c:order val="2"/>
          <c:tx>
            <c:strRef>
              <c:f>Sheet1!$N$45</c:f>
              <c:strCache>
                <c:ptCount val="1"/>
                <c:pt idx="0">
                  <c:v>Hispanic/Latino</c:v>
                </c:pt>
              </c:strCache>
            </c:strRef>
          </c:tx>
          <c:spPr>
            <a:solidFill>
              <a:schemeClr val="accent3"/>
            </a:solidFill>
            <a:ln>
              <a:noFill/>
            </a:ln>
            <a:effectLst/>
          </c:spPr>
          <c:invertIfNegative val="0"/>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Sheet1!$O$45:$X$45</c:f>
              <c:numCache>
                <c:formatCode>0.0%</c:formatCode>
                <c:ptCount val="10"/>
                <c:pt idx="0">
                  <c:v>2.3423668800217894E-2</c:v>
                </c:pt>
                <c:pt idx="1">
                  <c:v>2.6476973174135526E-2</c:v>
                </c:pt>
                <c:pt idx="2">
                  <c:v>2.774482415521794E-2</c:v>
                </c:pt>
                <c:pt idx="3">
                  <c:v>3.1065881092662024E-2</c:v>
                </c:pt>
                <c:pt idx="4">
                  <c:v>3.2732970923371574E-2</c:v>
                </c:pt>
                <c:pt idx="5">
                  <c:v>3.6161977933106118E-2</c:v>
                </c:pt>
                <c:pt idx="6">
                  <c:v>3.8031149322302074E-2</c:v>
                </c:pt>
                <c:pt idx="7">
                  <c:v>4.1863038791047337E-2</c:v>
                </c:pt>
                <c:pt idx="8">
                  <c:v>4.3324120842466403E-2</c:v>
                </c:pt>
                <c:pt idx="9">
                  <c:v>4.7813949979252326E-2</c:v>
                </c:pt>
              </c:numCache>
            </c:numRef>
          </c:val>
          <c:extLst>
            <c:ext xmlns:c16="http://schemas.microsoft.com/office/drawing/2014/chart" uri="{C3380CC4-5D6E-409C-BE32-E72D297353CC}">
              <c16:uniqueId val="{00000000-7AE3-4AF0-B102-154D6CF89FED}"/>
            </c:ext>
          </c:extLst>
        </c:ser>
        <c:ser>
          <c:idx val="3"/>
          <c:order val="3"/>
          <c:tx>
            <c:strRef>
              <c:f>Sheet1!$N$46</c:f>
              <c:strCache>
                <c:ptCount val="1"/>
                <c:pt idx="0">
                  <c:v>Asian</c:v>
                </c:pt>
              </c:strCache>
            </c:strRef>
          </c:tx>
          <c:spPr>
            <a:solidFill>
              <a:schemeClr val="accent4"/>
            </a:solidFill>
            <a:ln>
              <a:noFill/>
            </a:ln>
            <a:effectLst/>
          </c:spPr>
          <c:invertIfNegative val="0"/>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Sheet1!$O$46:$X$46</c:f>
              <c:numCache>
                <c:formatCode>0.0%</c:formatCode>
                <c:ptCount val="10"/>
                <c:pt idx="0">
                  <c:v>1.3287679228030582E-2</c:v>
                </c:pt>
                <c:pt idx="1">
                  <c:v>1.2075515583811444E-2</c:v>
                </c:pt>
                <c:pt idx="2">
                  <c:v>1.209291645937775E-2</c:v>
                </c:pt>
                <c:pt idx="3">
                  <c:v>1.2759201163057617E-2</c:v>
                </c:pt>
                <c:pt idx="4">
                  <c:v>1.2149116867539804E-2</c:v>
                </c:pt>
                <c:pt idx="5">
                  <c:v>1.3806250361042112E-2</c:v>
                </c:pt>
                <c:pt idx="6">
                  <c:v>1.363021141125112E-2</c:v>
                </c:pt>
                <c:pt idx="7">
                  <c:v>1.3833501879448186E-2</c:v>
                </c:pt>
                <c:pt idx="8">
                  <c:v>1.561040693795864E-2</c:v>
                </c:pt>
                <c:pt idx="9">
                  <c:v>1.4127277528386585E-2</c:v>
                </c:pt>
              </c:numCache>
            </c:numRef>
          </c:val>
          <c:extLst>
            <c:ext xmlns:c16="http://schemas.microsoft.com/office/drawing/2014/chart" uri="{C3380CC4-5D6E-409C-BE32-E72D297353CC}">
              <c16:uniqueId val="{00000001-7AE3-4AF0-B102-154D6CF89FED}"/>
            </c:ext>
          </c:extLst>
        </c:ser>
        <c:ser>
          <c:idx val="4"/>
          <c:order val="4"/>
          <c:tx>
            <c:strRef>
              <c:f>Sheet1!$N$47</c:f>
              <c:strCache>
                <c:ptCount val="1"/>
                <c:pt idx="0">
                  <c:v>Two or More Races</c:v>
                </c:pt>
              </c:strCache>
            </c:strRef>
          </c:tx>
          <c:spPr>
            <a:solidFill>
              <a:schemeClr val="accent5"/>
            </a:solidFill>
            <a:ln>
              <a:noFill/>
            </a:ln>
            <a:effectLst/>
          </c:spPr>
          <c:invertIfNegative val="0"/>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Sheet1!$O$47:$X$47</c:f>
              <c:numCache>
                <c:formatCode>0.0%</c:formatCode>
                <c:ptCount val="10"/>
                <c:pt idx="0">
                  <c:v>8.1710472558899627E-3</c:v>
                </c:pt>
                <c:pt idx="1">
                  <c:v>1.50798573422236E-2</c:v>
                </c:pt>
                <c:pt idx="2">
                  <c:v>1.7794956182312197E-2</c:v>
                </c:pt>
                <c:pt idx="3">
                  <c:v>2.0009182033820492E-2</c:v>
                </c:pt>
                <c:pt idx="4">
                  <c:v>2.4008047822638372E-2</c:v>
                </c:pt>
                <c:pt idx="5">
                  <c:v>2.8767835480330427E-2</c:v>
                </c:pt>
                <c:pt idx="6">
                  <c:v>3.2083420706483408E-2</c:v>
                </c:pt>
                <c:pt idx="7">
                  <c:v>3.3715583201358548E-2</c:v>
                </c:pt>
                <c:pt idx="8">
                  <c:v>3.650052415896312E-2</c:v>
                </c:pt>
                <c:pt idx="9">
                  <c:v>3.6893130634878722E-2</c:v>
                </c:pt>
              </c:numCache>
            </c:numRef>
          </c:val>
          <c:extLst>
            <c:ext xmlns:c16="http://schemas.microsoft.com/office/drawing/2014/chart" uri="{C3380CC4-5D6E-409C-BE32-E72D297353CC}">
              <c16:uniqueId val="{00000002-7AE3-4AF0-B102-154D6CF89FED}"/>
            </c:ext>
          </c:extLst>
        </c:ser>
        <c:ser>
          <c:idx val="5"/>
          <c:order val="5"/>
          <c:tx>
            <c:strRef>
              <c:f>Sheet1!$N$48</c:f>
              <c:strCache>
                <c:ptCount val="1"/>
                <c:pt idx="0">
                  <c:v>Other</c:v>
                </c:pt>
              </c:strCache>
            </c:strRef>
          </c:tx>
          <c:spPr>
            <a:solidFill>
              <a:schemeClr val="accent6"/>
            </a:solidFill>
            <a:ln>
              <a:noFill/>
            </a:ln>
            <a:effectLst/>
          </c:spPr>
          <c:invertIfNegative val="0"/>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Sheet1!$O$48:$X$48</c:f>
              <c:numCache>
                <c:formatCode>0.0%</c:formatCode>
                <c:ptCount val="10"/>
                <c:pt idx="0">
                  <c:v>4.6594424232991573E-2</c:v>
                </c:pt>
                <c:pt idx="1">
                  <c:v>3.5858272600403161E-2</c:v>
                </c:pt>
                <c:pt idx="2">
                  <c:v>3.4193103976120319E-2</c:v>
                </c:pt>
                <c:pt idx="3">
                  <c:v>3.3724845053179277E-2</c:v>
                </c:pt>
                <c:pt idx="4">
                  <c:v>4.2541254763885393E-2</c:v>
                </c:pt>
                <c:pt idx="5">
                  <c:v>3.7972002387691835E-2</c:v>
                </c:pt>
                <c:pt idx="6">
                  <c:v>3.8317097813447207E-2</c:v>
                </c:pt>
                <c:pt idx="7">
                  <c:v>3.6921139498941019E-2</c:v>
                </c:pt>
                <c:pt idx="8">
                  <c:v>3.7034213285047177E-2</c:v>
                </c:pt>
                <c:pt idx="9">
                  <c:v>3.6591346335206908E-2</c:v>
                </c:pt>
              </c:numCache>
            </c:numRef>
          </c:val>
          <c:extLst>
            <c:ext xmlns:c16="http://schemas.microsoft.com/office/drawing/2014/chart" uri="{C3380CC4-5D6E-409C-BE32-E72D297353CC}">
              <c16:uniqueId val="{00000003-7AE3-4AF0-B102-154D6CF89FED}"/>
            </c:ext>
          </c:extLst>
        </c:ser>
        <c:dLbls>
          <c:showLegendKey val="0"/>
          <c:showVal val="0"/>
          <c:showCatName val="0"/>
          <c:showSerName val="0"/>
          <c:showPercent val="0"/>
          <c:showBubbleSize val="0"/>
        </c:dLbls>
        <c:gapWidth val="150"/>
        <c:overlap val="100"/>
        <c:axId val="554626080"/>
        <c:axId val="554621488"/>
      </c:barChart>
      <c:lineChart>
        <c:grouping val="standard"/>
        <c:varyColors val="0"/>
        <c:ser>
          <c:idx val="0"/>
          <c:order val="0"/>
          <c:tx>
            <c:strRef>
              <c:f>Sheet1!$N$43</c:f>
              <c:strCache>
                <c:ptCount val="1"/>
                <c:pt idx="0">
                  <c:v>White</c:v>
                </c:pt>
              </c:strCache>
            </c:strRef>
          </c:tx>
          <c:spPr>
            <a:ln w="28575" cap="rnd">
              <a:solidFill>
                <a:schemeClr val="accent1"/>
              </a:solidFill>
              <a:round/>
            </a:ln>
            <a:effectLst/>
          </c:spPr>
          <c:marker>
            <c:symbol val="none"/>
          </c:marker>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Sheet1!$O$43:$X$43</c:f>
              <c:numCache>
                <c:formatCode>0.0%</c:formatCode>
                <c:ptCount val="10"/>
                <c:pt idx="0">
                  <c:v>0.65261376237816382</c:v>
                </c:pt>
                <c:pt idx="1">
                  <c:v>0.64963560241897966</c:v>
                </c:pt>
                <c:pt idx="2">
                  <c:v>0.64260839615782017</c:v>
                </c:pt>
                <c:pt idx="3">
                  <c:v>0.64113551151580073</c:v>
                </c:pt>
                <c:pt idx="4">
                  <c:v>0.63018707318488709</c:v>
                </c:pt>
                <c:pt idx="5">
                  <c:v>0.62967669882348409</c:v>
                </c:pt>
                <c:pt idx="6">
                  <c:v>0.62901042758831038</c:v>
                </c:pt>
                <c:pt idx="7">
                  <c:v>0.62359518403327674</c:v>
                </c:pt>
                <c:pt idx="8">
                  <c:v>0.61906032593157345</c:v>
                </c:pt>
                <c:pt idx="9">
                  <c:v>0.61688483156663776</c:v>
                </c:pt>
              </c:numCache>
            </c:numRef>
          </c:val>
          <c:smooth val="0"/>
          <c:extLst>
            <c:ext xmlns:c16="http://schemas.microsoft.com/office/drawing/2014/chart" uri="{C3380CC4-5D6E-409C-BE32-E72D297353CC}">
              <c16:uniqueId val="{00000004-7AE3-4AF0-B102-154D6CF89FED}"/>
            </c:ext>
          </c:extLst>
        </c:ser>
        <c:ser>
          <c:idx val="1"/>
          <c:order val="1"/>
          <c:tx>
            <c:strRef>
              <c:f>Sheet1!$N$44</c:f>
              <c:strCache>
                <c:ptCount val="1"/>
                <c:pt idx="0">
                  <c:v>Black/African American</c:v>
                </c:pt>
              </c:strCache>
            </c:strRef>
          </c:tx>
          <c:spPr>
            <a:ln w="28575" cap="rnd">
              <a:solidFill>
                <a:schemeClr val="accent2"/>
              </a:solidFill>
              <a:round/>
            </a:ln>
            <a:effectLst/>
          </c:spPr>
          <c:marker>
            <c:symbol val="none"/>
          </c:marker>
          <c:cat>
            <c:numRef>
              <c:f>Sheet1!$O$42:$X$42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Sheet1!$O$44:$X$44</c:f>
              <c:numCache>
                <c:formatCode>0.0%</c:formatCode>
                <c:ptCount val="10"/>
                <c:pt idx="0">
                  <c:v>0.25590941810470613</c:v>
                </c:pt>
                <c:pt idx="1">
                  <c:v>0.26087377888044661</c:v>
                </c:pt>
                <c:pt idx="2">
                  <c:v>0.26556580306915156</c:v>
                </c:pt>
                <c:pt idx="3">
                  <c:v>0.26130537914147983</c:v>
                </c:pt>
                <c:pt idx="4">
                  <c:v>0.25838153643767775</c:v>
                </c:pt>
                <c:pt idx="5">
                  <c:v>0.25361523501434541</c:v>
                </c:pt>
                <c:pt idx="6">
                  <c:v>0.24892769315820576</c:v>
                </c:pt>
                <c:pt idx="7">
                  <c:v>0.25007155259592817</c:v>
                </c:pt>
                <c:pt idx="8">
                  <c:v>0.24847040884399124</c:v>
                </c:pt>
                <c:pt idx="9">
                  <c:v>0.24768946395563771</c:v>
                </c:pt>
              </c:numCache>
            </c:numRef>
          </c:val>
          <c:smooth val="0"/>
          <c:extLst>
            <c:ext xmlns:c16="http://schemas.microsoft.com/office/drawing/2014/chart" uri="{C3380CC4-5D6E-409C-BE32-E72D297353CC}">
              <c16:uniqueId val="{00000005-7AE3-4AF0-B102-154D6CF89FED}"/>
            </c:ext>
          </c:extLst>
        </c:ser>
        <c:dLbls>
          <c:showLegendKey val="0"/>
          <c:showVal val="0"/>
          <c:showCatName val="0"/>
          <c:showSerName val="0"/>
          <c:showPercent val="0"/>
          <c:showBubbleSize val="0"/>
        </c:dLbls>
        <c:marker val="1"/>
        <c:smooth val="0"/>
        <c:axId val="542624904"/>
        <c:axId val="542626872"/>
      </c:lineChart>
      <c:catAx>
        <c:axId val="54262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42626872"/>
        <c:crosses val="autoZero"/>
        <c:auto val="1"/>
        <c:lblAlgn val="ctr"/>
        <c:lblOffset val="100"/>
        <c:noMultiLvlLbl val="0"/>
      </c:catAx>
      <c:valAx>
        <c:axId val="542626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White and Black/African American</a:t>
                </a:r>
              </a:p>
            </c:rich>
          </c:tx>
          <c:layout>
            <c:manualLayout>
              <c:xMode val="edge"/>
              <c:yMode val="edge"/>
              <c:x val="1.6685661640047932E-2"/>
              <c:y val="0.2575574799435314"/>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42624904"/>
        <c:crosses val="autoZero"/>
        <c:crossBetween val="between"/>
      </c:valAx>
      <c:valAx>
        <c:axId val="554621488"/>
        <c:scaling>
          <c:orientation val="minMax"/>
        </c:scaling>
        <c:delete val="0"/>
        <c:axPos val="r"/>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Asian, Hispanci/Latino, Two or More Races, and Other</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4626080"/>
        <c:crosses val="max"/>
        <c:crossBetween val="between"/>
      </c:valAx>
      <c:catAx>
        <c:axId val="554626080"/>
        <c:scaling>
          <c:orientation val="minMax"/>
        </c:scaling>
        <c:delete val="1"/>
        <c:axPos val="b"/>
        <c:numFmt formatCode="General" sourceLinked="1"/>
        <c:majorTickMark val="out"/>
        <c:minorTickMark val="none"/>
        <c:tickLblPos val="nextTo"/>
        <c:crossAx val="5546214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Minority</a:t>
            </a:r>
            <a:r>
              <a:rPr lang="en-US" baseline="0"/>
              <a:t> Enrollment: Two-Year Regional Campuses of USC and Technical Colleges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2"/>
          <c:order val="2"/>
          <c:tx>
            <c:strRef>
              <c:f>Sheet1!$N$55</c:f>
              <c:strCache>
                <c:ptCount val="1"/>
                <c:pt idx="0">
                  <c:v>Hispanic/Latino</c:v>
                </c:pt>
              </c:strCache>
            </c:strRef>
          </c:tx>
          <c:spPr>
            <a:solidFill>
              <a:schemeClr val="accent3"/>
            </a:solidFill>
            <a:ln>
              <a:noFill/>
            </a:ln>
            <a:effectLst/>
          </c:spPr>
          <c:invertIfNegative val="0"/>
          <c:val>
            <c:numRef>
              <c:f>Sheet1!$O$55:$X$55</c:f>
              <c:numCache>
                <c:formatCode>0.0%</c:formatCode>
                <c:ptCount val="10"/>
                <c:pt idx="0">
                  <c:v>2.1976351864798321E-2</c:v>
                </c:pt>
                <c:pt idx="1">
                  <c:v>2.6756968983117392E-2</c:v>
                </c:pt>
                <c:pt idx="2">
                  <c:v>3.0079725875378431E-2</c:v>
                </c:pt>
                <c:pt idx="3">
                  <c:v>3.2620635543350332E-2</c:v>
                </c:pt>
                <c:pt idx="4">
                  <c:v>3.7075932149143863E-2</c:v>
                </c:pt>
                <c:pt idx="5">
                  <c:v>4.2664779704052115E-2</c:v>
                </c:pt>
                <c:pt idx="6">
                  <c:v>4.6183896883552573E-2</c:v>
                </c:pt>
                <c:pt idx="7">
                  <c:v>5.2210627488672251E-2</c:v>
                </c:pt>
                <c:pt idx="8">
                  <c:v>5.7708621430978581E-2</c:v>
                </c:pt>
                <c:pt idx="9">
                  <c:v>6.3892428159675399E-2</c:v>
                </c:pt>
              </c:numCache>
            </c:numRef>
          </c:val>
          <c:extLst>
            <c:ext xmlns:c16="http://schemas.microsoft.com/office/drawing/2014/chart" uri="{C3380CC4-5D6E-409C-BE32-E72D297353CC}">
              <c16:uniqueId val="{00000000-804F-4ADF-AE85-DC3B8EE3FA63}"/>
            </c:ext>
          </c:extLst>
        </c:ser>
        <c:ser>
          <c:idx val="3"/>
          <c:order val="3"/>
          <c:tx>
            <c:strRef>
              <c:f>Sheet1!$N$56</c:f>
              <c:strCache>
                <c:ptCount val="1"/>
                <c:pt idx="0">
                  <c:v>Asian</c:v>
                </c:pt>
              </c:strCache>
            </c:strRef>
          </c:tx>
          <c:spPr>
            <a:solidFill>
              <a:schemeClr val="accent4"/>
            </a:solidFill>
            <a:ln>
              <a:noFill/>
            </a:ln>
            <a:effectLst/>
          </c:spPr>
          <c:invertIfNegative val="0"/>
          <c:val>
            <c:numRef>
              <c:f>Sheet1!$O$56:$X$56</c:f>
              <c:numCache>
                <c:formatCode>0.0%</c:formatCode>
                <c:ptCount val="10"/>
                <c:pt idx="0">
                  <c:v>1.3982187908447066E-2</c:v>
                </c:pt>
                <c:pt idx="1">
                  <c:v>1.3103651354534746E-2</c:v>
                </c:pt>
                <c:pt idx="2">
                  <c:v>1.2022155811033127E-2</c:v>
                </c:pt>
                <c:pt idx="3">
                  <c:v>1.2681443703413103E-2</c:v>
                </c:pt>
                <c:pt idx="4">
                  <c:v>1.3132101136181788E-2</c:v>
                </c:pt>
                <c:pt idx="5">
                  <c:v>1.4141813565318738E-2</c:v>
                </c:pt>
                <c:pt idx="6">
                  <c:v>1.4224860951708308E-2</c:v>
                </c:pt>
                <c:pt idx="7">
                  <c:v>1.5286740811936473E-2</c:v>
                </c:pt>
                <c:pt idx="8">
                  <c:v>1.6106353061485362E-2</c:v>
                </c:pt>
                <c:pt idx="9">
                  <c:v>1.6106087408305398E-2</c:v>
                </c:pt>
              </c:numCache>
            </c:numRef>
          </c:val>
          <c:extLst>
            <c:ext xmlns:c16="http://schemas.microsoft.com/office/drawing/2014/chart" uri="{C3380CC4-5D6E-409C-BE32-E72D297353CC}">
              <c16:uniqueId val="{00000001-804F-4ADF-AE85-DC3B8EE3FA63}"/>
            </c:ext>
          </c:extLst>
        </c:ser>
        <c:ser>
          <c:idx val="4"/>
          <c:order val="4"/>
          <c:tx>
            <c:strRef>
              <c:f>Sheet1!$N$57</c:f>
              <c:strCache>
                <c:ptCount val="1"/>
                <c:pt idx="0">
                  <c:v>Two or More Races</c:v>
                </c:pt>
              </c:strCache>
            </c:strRef>
          </c:tx>
          <c:spPr>
            <a:solidFill>
              <a:schemeClr val="accent5"/>
            </a:solidFill>
            <a:ln>
              <a:noFill/>
            </a:ln>
            <a:effectLst/>
          </c:spPr>
          <c:invertIfNegative val="0"/>
          <c:val>
            <c:numRef>
              <c:f>Sheet1!$O$57:$X$57</c:f>
              <c:numCache>
                <c:formatCode>0.0%</c:formatCode>
                <c:ptCount val="10"/>
                <c:pt idx="0">
                  <c:v>7.3963747631640268E-4</c:v>
                </c:pt>
                <c:pt idx="1">
                  <c:v>7.6658814291323124E-3</c:v>
                </c:pt>
                <c:pt idx="2">
                  <c:v>1.2907998870793462E-2</c:v>
                </c:pt>
                <c:pt idx="3">
                  <c:v>1.7163593566104356E-2</c:v>
                </c:pt>
                <c:pt idx="4">
                  <c:v>2.245359257481197E-2</c:v>
                </c:pt>
                <c:pt idx="5">
                  <c:v>2.3985931028741494E-2</c:v>
                </c:pt>
                <c:pt idx="6">
                  <c:v>2.6242606162267149E-2</c:v>
                </c:pt>
                <c:pt idx="7">
                  <c:v>2.9131768044304087E-2</c:v>
                </c:pt>
                <c:pt idx="8">
                  <c:v>3.3537471093395929E-2</c:v>
                </c:pt>
                <c:pt idx="9">
                  <c:v>3.5205779388661415E-2</c:v>
                </c:pt>
              </c:numCache>
            </c:numRef>
          </c:val>
          <c:extLst>
            <c:ext xmlns:c16="http://schemas.microsoft.com/office/drawing/2014/chart" uri="{C3380CC4-5D6E-409C-BE32-E72D297353CC}">
              <c16:uniqueId val="{00000002-804F-4ADF-AE85-DC3B8EE3FA63}"/>
            </c:ext>
          </c:extLst>
        </c:ser>
        <c:ser>
          <c:idx val="5"/>
          <c:order val="5"/>
          <c:tx>
            <c:strRef>
              <c:f>Sheet1!$N$58</c:f>
              <c:strCache>
                <c:ptCount val="1"/>
                <c:pt idx="0">
                  <c:v>Other</c:v>
                </c:pt>
              </c:strCache>
            </c:strRef>
          </c:tx>
          <c:spPr>
            <a:solidFill>
              <a:schemeClr val="accent6"/>
            </a:solidFill>
            <a:ln>
              <a:noFill/>
            </a:ln>
            <a:effectLst/>
          </c:spPr>
          <c:invertIfNegative val="0"/>
          <c:val>
            <c:numRef>
              <c:f>Sheet1!$O$58:$X$58</c:f>
              <c:numCache>
                <c:formatCode>0.0%</c:formatCode>
                <c:ptCount val="10"/>
                <c:pt idx="0">
                  <c:v>5.8512416790783915E-2</c:v>
                </c:pt>
                <c:pt idx="1">
                  <c:v>3.9301138594424814E-2</c:v>
                </c:pt>
                <c:pt idx="2">
                  <c:v>3.9950548541279315E-2</c:v>
                </c:pt>
                <c:pt idx="3">
                  <c:v>4.1006276971361319E-2</c:v>
                </c:pt>
                <c:pt idx="4">
                  <c:v>3.7626020163226116E-2</c:v>
                </c:pt>
                <c:pt idx="5">
                  <c:v>3.6650086370163794E-2</c:v>
                </c:pt>
                <c:pt idx="6">
                  <c:v>3.7134722344839763E-2</c:v>
                </c:pt>
                <c:pt idx="7">
                  <c:v>3.6969655361801454E-2</c:v>
                </c:pt>
                <c:pt idx="8">
                  <c:v>3.6558864885593761E-2</c:v>
                </c:pt>
                <c:pt idx="9">
                  <c:v>3.7877757023218994E-2</c:v>
                </c:pt>
              </c:numCache>
            </c:numRef>
          </c:val>
          <c:extLst>
            <c:ext xmlns:c16="http://schemas.microsoft.com/office/drawing/2014/chart" uri="{C3380CC4-5D6E-409C-BE32-E72D297353CC}">
              <c16:uniqueId val="{00000003-804F-4ADF-AE85-DC3B8EE3FA63}"/>
            </c:ext>
          </c:extLst>
        </c:ser>
        <c:dLbls>
          <c:showLegendKey val="0"/>
          <c:showVal val="0"/>
          <c:showCatName val="0"/>
          <c:showSerName val="0"/>
          <c:showPercent val="0"/>
          <c:showBubbleSize val="0"/>
        </c:dLbls>
        <c:gapWidth val="219"/>
        <c:overlap val="100"/>
        <c:axId val="553262424"/>
        <c:axId val="553262752"/>
      </c:barChart>
      <c:lineChart>
        <c:grouping val="standard"/>
        <c:varyColors val="0"/>
        <c:ser>
          <c:idx val="0"/>
          <c:order val="0"/>
          <c:tx>
            <c:strRef>
              <c:f>Sheet1!$N$53</c:f>
              <c:strCache>
                <c:ptCount val="1"/>
                <c:pt idx="0">
                  <c:v>White</c:v>
                </c:pt>
              </c:strCache>
            </c:strRef>
          </c:tx>
          <c:spPr>
            <a:ln w="28575" cap="rnd">
              <a:solidFill>
                <a:schemeClr val="accent1"/>
              </a:solidFill>
              <a:round/>
            </a:ln>
            <a:effectLst/>
          </c:spPr>
          <c:marker>
            <c:symbol val="none"/>
          </c:marker>
          <c:cat>
            <c:numRef>
              <c:f>Sheet1!$O$52:$X$52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Sheet1!$O$53:$X$53</c:f>
              <c:numCache>
                <c:formatCode>0.0%</c:formatCode>
                <c:ptCount val="10"/>
                <c:pt idx="0">
                  <c:v>0.58555984477745016</c:v>
                </c:pt>
                <c:pt idx="1">
                  <c:v>0.59037102473498237</c:v>
                </c:pt>
                <c:pt idx="2">
                  <c:v>0.57641126480866767</c:v>
                </c:pt>
                <c:pt idx="3">
                  <c:v>0.56896822283248327</c:v>
                </c:pt>
                <c:pt idx="4">
                  <c:v>0.56494039046247402</c:v>
                </c:pt>
                <c:pt idx="5">
                  <c:v>0.56690045578471981</c:v>
                </c:pt>
                <c:pt idx="6">
                  <c:v>0.57478811688884968</c:v>
                </c:pt>
                <c:pt idx="7">
                  <c:v>0.57753215250125867</c:v>
                </c:pt>
                <c:pt idx="8">
                  <c:v>0.57045076871230516</c:v>
                </c:pt>
                <c:pt idx="9">
                  <c:v>0.571753732728015</c:v>
                </c:pt>
              </c:numCache>
            </c:numRef>
          </c:val>
          <c:smooth val="0"/>
          <c:extLst>
            <c:ext xmlns:c16="http://schemas.microsoft.com/office/drawing/2014/chart" uri="{C3380CC4-5D6E-409C-BE32-E72D297353CC}">
              <c16:uniqueId val="{00000004-804F-4ADF-AE85-DC3B8EE3FA63}"/>
            </c:ext>
          </c:extLst>
        </c:ser>
        <c:ser>
          <c:idx val="1"/>
          <c:order val="1"/>
          <c:tx>
            <c:strRef>
              <c:f>Sheet1!$N$54</c:f>
              <c:strCache>
                <c:ptCount val="1"/>
                <c:pt idx="0">
                  <c:v>Black/African American</c:v>
                </c:pt>
              </c:strCache>
            </c:strRef>
          </c:tx>
          <c:spPr>
            <a:ln w="28575" cap="rnd">
              <a:solidFill>
                <a:schemeClr val="accent2"/>
              </a:solidFill>
              <a:round/>
            </a:ln>
            <a:effectLst/>
          </c:spPr>
          <c:marker>
            <c:symbol val="none"/>
          </c:marker>
          <c:cat>
            <c:numRef>
              <c:f>Sheet1!$O$52:$X$52</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Sheet1!$O$54:$X$54</c:f>
              <c:numCache>
                <c:formatCode>0.0%</c:formatCode>
                <c:ptCount val="10"/>
                <c:pt idx="0">
                  <c:v>0.31922956118220414</c:v>
                </c:pt>
                <c:pt idx="1">
                  <c:v>0.32280133490380841</c:v>
                </c:pt>
                <c:pt idx="2">
                  <c:v>0.32862830609284804</c:v>
                </c:pt>
                <c:pt idx="3">
                  <c:v>0.32755982738328754</c:v>
                </c:pt>
                <c:pt idx="4">
                  <c:v>0.32477196351416227</c:v>
                </c:pt>
                <c:pt idx="5">
                  <c:v>0.31565693354700408</c:v>
                </c:pt>
                <c:pt idx="6">
                  <c:v>0.30142579676878256</c:v>
                </c:pt>
                <c:pt idx="7">
                  <c:v>0.2888690557920271</c:v>
                </c:pt>
                <c:pt idx="8">
                  <c:v>0.28563792081624118</c:v>
                </c:pt>
                <c:pt idx="9">
                  <c:v>0.27516421529212387</c:v>
                </c:pt>
              </c:numCache>
            </c:numRef>
          </c:val>
          <c:smooth val="0"/>
          <c:extLst>
            <c:ext xmlns:c16="http://schemas.microsoft.com/office/drawing/2014/chart" uri="{C3380CC4-5D6E-409C-BE32-E72D297353CC}">
              <c16:uniqueId val="{00000005-804F-4ADF-AE85-DC3B8EE3FA63}"/>
            </c:ext>
          </c:extLst>
        </c:ser>
        <c:dLbls>
          <c:showLegendKey val="0"/>
          <c:showVal val="0"/>
          <c:showCatName val="0"/>
          <c:showSerName val="0"/>
          <c:showPercent val="0"/>
          <c:showBubbleSize val="0"/>
        </c:dLbls>
        <c:marker val="1"/>
        <c:smooth val="0"/>
        <c:axId val="587411192"/>
        <c:axId val="587403648"/>
      </c:lineChart>
      <c:catAx>
        <c:axId val="58741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87403648"/>
        <c:crosses val="autoZero"/>
        <c:auto val="1"/>
        <c:lblAlgn val="ctr"/>
        <c:lblOffset val="100"/>
        <c:noMultiLvlLbl val="0"/>
      </c:catAx>
      <c:valAx>
        <c:axId val="587403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White and Black/African American</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87411192"/>
        <c:crosses val="autoZero"/>
        <c:crossBetween val="between"/>
      </c:valAx>
      <c:valAx>
        <c:axId val="553262752"/>
        <c:scaling>
          <c:orientation val="minMax"/>
        </c:scaling>
        <c:delete val="0"/>
        <c:axPos val="r"/>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Asian, Hispanic/Latino, Two or More Races, and Other</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53262424"/>
        <c:crosses val="max"/>
        <c:crossBetween val="between"/>
      </c:valAx>
      <c:catAx>
        <c:axId val="553262424"/>
        <c:scaling>
          <c:orientation val="minMax"/>
        </c:scaling>
        <c:delete val="1"/>
        <c:axPos val="b"/>
        <c:majorTickMark val="out"/>
        <c:minorTickMark val="none"/>
        <c:tickLblPos val="nextTo"/>
        <c:crossAx val="55326275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'Graduation Rates Four-year'!$A$3</c:f>
              <c:strCache>
                <c:ptCount val="1"/>
                <c:pt idx="0">
                  <c:v>4 Year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Four-year'!$B$2:$G$2</c:f>
              <c:strCache>
                <c:ptCount val="6"/>
                <c:pt idx="0">
                  <c:v>Fall 2006</c:v>
                </c:pt>
                <c:pt idx="1">
                  <c:v>Fall 2007</c:v>
                </c:pt>
                <c:pt idx="2">
                  <c:v>Fall 2008</c:v>
                </c:pt>
                <c:pt idx="3">
                  <c:v>Fall 2009</c:v>
                </c:pt>
                <c:pt idx="4">
                  <c:v>Fall 2010</c:v>
                </c:pt>
                <c:pt idx="5">
                  <c:v>Fall 2011</c:v>
                </c:pt>
              </c:strCache>
            </c:strRef>
          </c:cat>
          <c:val>
            <c:numRef>
              <c:f>'Graduation Rates Four-year'!$B$3:$G$3</c:f>
              <c:numCache>
                <c:formatCode>0.0%</c:formatCode>
                <c:ptCount val="6"/>
                <c:pt idx="0">
                  <c:v>0.42099999999999999</c:v>
                </c:pt>
                <c:pt idx="1">
                  <c:v>0.41699999999999998</c:v>
                </c:pt>
                <c:pt idx="2">
                  <c:v>0.435</c:v>
                </c:pt>
                <c:pt idx="3">
                  <c:v>0.437</c:v>
                </c:pt>
                <c:pt idx="4">
                  <c:v>0.436</c:v>
                </c:pt>
                <c:pt idx="5">
                  <c:v>0.441</c:v>
                </c:pt>
              </c:numCache>
            </c:numRef>
          </c:val>
          <c:smooth val="0"/>
          <c:extLst>
            <c:ext xmlns:c16="http://schemas.microsoft.com/office/drawing/2014/chart" uri="{C3380CC4-5D6E-409C-BE32-E72D297353CC}">
              <c16:uniqueId val="{00000000-902F-4BA5-871E-0576FF375930}"/>
            </c:ext>
          </c:extLst>
        </c:ser>
        <c:ser>
          <c:idx val="1"/>
          <c:order val="1"/>
          <c:tx>
            <c:strRef>
              <c:f>'Graduation Rates Four-year'!$A$4</c:f>
              <c:strCache>
                <c:ptCount val="1"/>
                <c:pt idx="0">
                  <c:v>5 Year</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Four-year'!$B$2:$G$2</c:f>
              <c:strCache>
                <c:ptCount val="6"/>
                <c:pt idx="0">
                  <c:v>Fall 2006</c:v>
                </c:pt>
                <c:pt idx="1">
                  <c:v>Fall 2007</c:v>
                </c:pt>
                <c:pt idx="2">
                  <c:v>Fall 2008</c:v>
                </c:pt>
                <c:pt idx="3">
                  <c:v>Fall 2009</c:v>
                </c:pt>
                <c:pt idx="4">
                  <c:v>Fall 2010</c:v>
                </c:pt>
                <c:pt idx="5">
                  <c:v>Fall 2011</c:v>
                </c:pt>
              </c:strCache>
            </c:strRef>
          </c:cat>
          <c:val>
            <c:numRef>
              <c:f>'Graduation Rates Four-year'!$B$4:$G$4</c:f>
              <c:numCache>
                <c:formatCode>0.0%</c:formatCode>
                <c:ptCount val="6"/>
                <c:pt idx="0">
                  <c:v>0.57799999999999996</c:v>
                </c:pt>
                <c:pt idx="1">
                  <c:v>0.56999999999999995</c:v>
                </c:pt>
                <c:pt idx="2">
                  <c:v>0.58399999999999996</c:v>
                </c:pt>
                <c:pt idx="3">
                  <c:v>0.58299999999999996</c:v>
                </c:pt>
                <c:pt idx="4">
                  <c:v>0.57999999999999996</c:v>
                </c:pt>
                <c:pt idx="5">
                  <c:v>0.58699999999999997</c:v>
                </c:pt>
              </c:numCache>
            </c:numRef>
          </c:val>
          <c:smooth val="0"/>
          <c:extLst>
            <c:ext xmlns:c16="http://schemas.microsoft.com/office/drawing/2014/chart" uri="{C3380CC4-5D6E-409C-BE32-E72D297353CC}">
              <c16:uniqueId val="{00000001-902F-4BA5-871E-0576FF375930}"/>
            </c:ext>
          </c:extLst>
        </c:ser>
        <c:ser>
          <c:idx val="2"/>
          <c:order val="2"/>
          <c:tx>
            <c:strRef>
              <c:f>'Graduation Rates Four-year'!$A$5</c:f>
              <c:strCache>
                <c:ptCount val="1"/>
                <c:pt idx="0">
                  <c:v>6 Year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Four-year'!$B$2:$G$2</c:f>
              <c:strCache>
                <c:ptCount val="6"/>
                <c:pt idx="0">
                  <c:v>Fall 2006</c:v>
                </c:pt>
                <c:pt idx="1">
                  <c:v>Fall 2007</c:v>
                </c:pt>
                <c:pt idx="2">
                  <c:v>Fall 2008</c:v>
                </c:pt>
                <c:pt idx="3">
                  <c:v>Fall 2009</c:v>
                </c:pt>
                <c:pt idx="4">
                  <c:v>Fall 2010</c:v>
                </c:pt>
                <c:pt idx="5">
                  <c:v>Fall 2011</c:v>
                </c:pt>
              </c:strCache>
            </c:strRef>
          </c:cat>
          <c:val>
            <c:numRef>
              <c:f>'Graduation Rates Four-year'!$B$5:$G$5</c:f>
              <c:numCache>
                <c:formatCode>0.0%</c:formatCode>
                <c:ptCount val="6"/>
                <c:pt idx="0">
                  <c:v>0.61</c:v>
                </c:pt>
                <c:pt idx="1">
                  <c:v>0.60599999999999998</c:v>
                </c:pt>
                <c:pt idx="2">
                  <c:v>0.61299999999999999</c:v>
                </c:pt>
                <c:pt idx="3">
                  <c:v>0.61499999999999999</c:v>
                </c:pt>
                <c:pt idx="4">
                  <c:v>0.60699999999999998</c:v>
                </c:pt>
                <c:pt idx="5">
                  <c:v>0.61599999999999999</c:v>
                </c:pt>
              </c:numCache>
            </c:numRef>
          </c:val>
          <c:smooth val="0"/>
          <c:extLst>
            <c:ext xmlns:c16="http://schemas.microsoft.com/office/drawing/2014/chart" uri="{C3380CC4-5D6E-409C-BE32-E72D297353CC}">
              <c16:uniqueId val="{00000002-902F-4BA5-871E-0576FF375930}"/>
            </c:ext>
          </c:extLst>
        </c:ser>
        <c:dLbls>
          <c:dLblPos val="t"/>
          <c:showLegendKey val="0"/>
          <c:showVal val="1"/>
          <c:showCatName val="0"/>
          <c:showSerName val="0"/>
          <c:showPercent val="0"/>
          <c:showBubbleSize val="0"/>
        </c:dLbls>
        <c:marker val="1"/>
        <c:smooth val="0"/>
        <c:axId val="470515776"/>
        <c:axId val="470521024"/>
      </c:lineChart>
      <c:catAx>
        <c:axId val="470515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70521024"/>
        <c:crosses val="autoZero"/>
        <c:auto val="1"/>
        <c:lblAlgn val="ctr"/>
        <c:lblOffset val="100"/>
        <c:noMultiLvlLbl val="0"/>
      </c:catAx>
      <c:valAx>
        <c:axId val="470521024"/>
        <c:scaling>
          <c:orientation val="minMax"/>
          <c:max val="0.65000000000000013"/>
          <c:min val="0.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70515776"/>
        <c:crosses val="autoZero"/>
        <c:crossBetween val="between"/>
      </c:valAx>
      <c:spPr>
        <a:noFill/>
        <a:ln>
          <a:noFill/>
        </a:ln>
        <a:effectLst/>
      </c:spPr>
    </c:plotArea>
    <c:legend>
      <c:legendPos val="t"/>
      <c:layout>
        <c:manualLayout>
          <c:xMode val="edge"/>
          <c:yMode val="edge"/>
          <c:x val="0.10520251125042815"/>
          <c:y val="3.3149171270718231E-2"/>
          <c:w val="0.38003084221793926"/>
          <c:h val="6.21551311610910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'Graduation Rates Four-year'!$B$8</c:f>
              <c:strCache>
                <c:ptCount val="1"/>
                <c:pt idx="0">
                  <c:v>4 Year</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Four-year'!$A$9:$A$20</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'Graduation Rates Four-year'!$B$9:$B$20</c:f>
              <c:numCache>
                <c:formatCode>0.0%</c:formatCode>
                <c:ptCount val="12"/>
                <c:pt idx="0">
                  <c:v>0.59199999999999997</c:v>
                </c:pt>
                <c:pt idx="1">
                  <c:v>0.57099999999999995</c:v>
                </c:pt>
                <c:pt idx="2">
                  <c:v>0.63600000000000001</c:v>
                </c:pt>
                <c:pt idx="3">
                  <c:v>0.26200000000000001</c:v>
                </c:pt>
                <c:pt idx="4">
                  <c:v>0.56000000000000005</c:v>
                </c:pt>
                <c:pt idx="5">
                  <c:v>0.14199999999999999</c:v>
                </c:pt>
                <c:pt idx="6">
                  <c:v>0.24199999999999999</c:v>
                </c:pt>
                <c:pt idx="7">
                  <c:v>0.15</c:v>
                </c:pt>
                <c:pt idx="8">
                  <c:v>0.20699999999999999</c:v>
                </c:pt>
                <c:pt idx="9">
                  <c:v>0.126</c:v>
                </c:pt>
                <c:pt idx="10">
                  <c:v>0.24099999999999999</c:v>
                </c:pt>
                <c:pt idx="11">
                  <c:v>0.38</c:v>
                </c:pt>
              </c:numCache>
            </c:numRef>
          </c:val>
          <c:extLst>
            <c:ext xmlns:c16="http://schemas.microsoft.com/office/drawing/2014/chart" uri="{C3380CC4-5D6E-409C-BE32-E72D297353CC}">
              <c16:uniqueId val="{00000000-7BE2-413B-B623-69D2D33FAEAB}"/>
            </c:ext>
          </c:extLst>
        </c:ser>
        <c:ser>
          <c:idx val="1"/>
          <c:order val="1"/>
          <c:tx>
            <c:strRef>
              <c:f>'Graduation Rates Four-year'!$C$8</c:f>
              <c:strCache>
                <c:ptCount val="1"/>
                <c:pt idx="0">
                  <c:v>5 Year</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Four-year'!$A$9:$A$20</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'Graduation Rates Four-year'!$C$9:$C$20</c:f>
              <c:numCache>
                <c:formatCode>0.0%</c:formatCode>
                <c:ptCount val="12"/>
                <c:pt idx="0">
                  <c:v>0.79300000000000004</c:v>
                </c:pt>
                <c:pt idx="1">
                  <c:v>0.71299999999999997</c:v>
                </c:pt>
                <c:pt idx="2">
                  <c:v>0.70499999999999996</c:v>
                </c:pt>
                <c:pt idx="3">
                  <c:v>0.39500000000000002</c:v>
                </c:pt>
                <c:pt idx="4">
                  <c:v>0.67400000000000004</c:v>
                </c:pt>
                <c:pt idx="5">
                  <c:v>0.28699999999999998</c:v>
                </c:pt>
                <c:pt idx="6">
                  <c:v>0.378</c:v>
                </c:pt>
                <c:pt idx="7">
                  <c:v>0.312</c:v>
                </c:pt>
                <c:pt idx="8">
                  <c:v>0.35199999999999998</c:v>
                </c:pt>
                <c:pt idx="9">
                  <c:v>0.23599999999999999</c:v>
                </c:pt>
                <c:pt idx="10">
                  <c:v>0.39200000000000002</c:v>
                </c:pt>
                <c:pt idx="11">
                  <c:v>0.53700000000000003</c:v>
                </c:pt>
              </c:numCache>
            </c:numRef>
          </c:val>
          <c:extLst>
            <c:ext xmlns:c16="http://schemas.microsoft.com/office/drawing/2014/chart" uri="{C3380CC4-5D6E-409C-BE32-E72D297353CC}">
              <c16:uniqueId val="{00000001-7BE2-413B-B623-69D2D33FAEAB}"/>
            </c:ext>
          </c:extLst>
        </c:ser>
        <c:ser>
          <c:idx val="2"/>
          <c:order val="2"/>
          <c:tx>
            <c:strRef>
              <c:f>'Graduation Rates Four-year'!$D$8</c:f>
              <c:strCache>
                <c:ptCount val="1"/>
                <c:pt idx="0">
                  <c:v>6 Year</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Four-year'!$A$9:$A$20</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'Graduation Rates Four-year'!$D$9:$D$20</c:f>
              <c:numCache>
                <c:formatCode>0.0%</c:formatCode>
                <c:ptCount val="12"/>
                <c:pt idx="0">
                  <c:v>0.82099999999999995</c:v>
                </c:pt>
                <c:pt idx="1">
                  <c:v>0.73099999999999998</c:v>
                </c:pt>
                <c:pt idx="2">
                  <c:v>0.73299999999999998</c:v>
                </c:pt>
                <c:pt idx="3">
                  <c:v>0.42199999999999999</c:v>
                </c:pt>
                <c:pt idx="4">
                  <c:v>0.69199999999999995</c:v>
                </c:pt>
                <c:pt idx="5">
                  <c:v>0.373</c:v>
                </c:pt>
                <c:pt idx="6">
                  <c:v>0.42399999999999999</c:v>
                </c:pt>
                <c:pt idx="7">
                  <c:v>0.36</c:v>
                </c:pt>
                <c:pt idx="8">
                  <c:v>0.40600000000000003</c:v>
                </c:pt>
                <c:pt idx="9">
                  <c:v>0.27300000000000002</c:v>
                </c:pt>
                <c:pt idx="10">
                  <c:v>0.42699999999999999</c:v>
                </c:pt>
                <c:pt idx="11">
                  <c:v>0.56100000000000005</c:v>
                </c:pt>
              </c:numCache>
            </c:numRef>
          </c:val>
          <c:extLst>
            <c:ext xmlns:c16="http://schemas.microsoft.com/office/drawing/2014/chart" uri="{C3380CC4-5D6E-409C-BE32-E72D297353CC}">
              <c16:uniqueId val="{00000002-7BE2-413B-B623-69D2D33FAEAB}"/>
            </c:ext>
          </c:extLst>
        </c:ser>
        <c:ser>
          <c:idx val="3"/>
          <c:order val="3"/>
          <c:tx>
            <c:strRef>
              <c:f>'Graduation Rates Four-year'!$E$8</c:f>
              <c:strCache>
                <c:ptCount val="1"/>
                <c:pt idx="0">
                  <c:v>Success Rate</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Four-year'!$A$9:$A$20</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'Graduation Rates Four-year'!$E$9:$E$20</c:f>
              <c:numCache>
                <c:formatCode>General</c:formatCode>
                <c:ptCount val="12"/>
                <c:pt idx="0" formatCode="0.0%">
                  <c:v>0.94</c:v>
                </c:pt>
                <c:pt idx="3" formatCode="0.0%">
                  <c:v>0.75</c:v>
                </c:pt>
                <c:pt idx="4" formatCode="0.0%">
                  <c:v>0.89</c:v>
                </c:pt>
                <c:pt idx="5" formatCode="0.0%">
                  <c:v>0.72</c:v>
                </c:pt>
                <c:pt idx="8" formatCode="0.0%">
                  <c:v>0.78</c:v>
                </c:pt>
                <c:pt idx="9" formatCode="0.0%">
                  <c:v>0.7</c:v>
                </c:pt>
                <c:pt idx="10" formatCode="0.0%">
                  <c:v>0.81</c:v>
                </c:pt>
              </c:numCache>
            </c:numRef>
          </c:val>
          <c:extLst>
            <c:ext xmlns:c16="http://schemas.microsoft.com/office/drawing/2014/chart" uri="{C3380CC4-5D6E-409C-BE32-E72D297353CC}">
              <c16:uniqueId val="{00000003-7BE2-413B-B623-69D2D33FAEAB}"/>
            </c:ext>
          </c:extLst>
        </c:ser>
        <c:dLbls>
          <c:dLblPos val="outEnd"/>
          <c:showLegendKey val="0"/>
          <c:showVal val="1"/>
          <c:showCatName val="0"/>
          <c:showSerName val="0"/>
          <c:showPercent val="0"/>
          <c:showBubbleSize val="0"/>
        </c:dLbls>
        <c:gapWidth val="219"/>
        <c:overlap val="-27"/>
        <c:axId val="646649768"/>
        <c:axId val="646650096"/>
      </c:barChart>
      <c:catAx>
        <c:axId val="646649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650096"/>
        <c:crosses val="autoZero"/>
        <c:auto val="1"/>
        <c:lblAlgn val="ctr"/>
        <c:lblOffset val="100"/>
        <c:noMultiLvlLbl val="0"/>
      </c:catAx>
      <c:valAx>
        <c:axId val="6466500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6497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'Graduation Rates Four-year'!$A$24</c:f>
              <c:strCache>
                <c:ptCount val="1"/>
                <c:pt idx="0">
                  <c:v>150% Rate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Four-year'!$B$23:$G$23</c:f>
              <c:strCache>
                <c:ptCount val="6"/>
                <c:pt idx="0">
                  <c:v>2009 Cohort</c:v>
                </c:pt>
                <c:pt idx="1">
                  <c:v>2010 Cohort</c:v>
                </c:pt>
                <c:pt idx="2">
                  <c:v>2011 Cohort</c:v>
                </c:pt>
                <c:pt idx="3">
                  <c:v>2012 Cohort</c:v>
                </c:pt>
                <c:pt idx="4">
                  <c:v>2013 Cohort</c:v>
                </c:pt>
                <c:pt idx="5">
                  <c:v>2014 Cohort</c:v>
                </c:pt>
              </c:strCache>
            </c:strRef>
          </c:cat>
          <c:val>
            <c:numRef>
              <c:f>'Graduation Rates Four-year'!$B$24:$G$24</c:f>
              <c:numCache>
                <c:formatCode>0.0%</c:formatCode>
                <c:ptCount val="6"/>
                <c:pt idx="0">
                  <c:v>0.11700000000000001</c:v>
                </c:pt>
                <c:pt idx="1">
                  <c:v>0.11899999999999999</c:v>
                </c:pt>
                <c:pt idx="2">
                  <c:v>0.121</c:v>
                </c:pt>
                <c:pt idx="3">
                  <c:v>0.13400000000000001</c:v>
                </c:pt>
                <c:pt idx="4">
                  <c:v>0.14658339456282146</c:v>
                </c:pt>
                <c:pt idx="5">
                  <c:v>0.14741312741312743</c:v>
                </c:pt>
              </c:numCache>
            </c:numRef>
          </c:val>
          <c:smooth val="0"/>
          <c:extLst>
            <c:ext xmlns:c16="http://schemas.microsoft.com/office/drawing/2014/chart" uri="{C3380CC4-5D6E-409C-BE32-E72D297353CC}">
              <c16:uniqueId val="{00000000-2B48-45F3-9D35-66A893CE0413}"/>
            </c:ext>
          </c:extLst>
        </c:ser>
        <c:ser>
          <c:idx val="1"/>
          <c:order val="1"/>
          <c:tx>
            <c:strRef>
              <c:f>'Graduation Rates Four-year'!$A$25</c:f>
              <c:strCache>
                <c:ptCount val="1"/>
                <c:pt idx="0">
                  <c:v>Success Rate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Four-year'!$B$23:$G$23</c:f>
              <c:strCache>
                <c:ptCount val="6"/>
                <c:pt idx="0">
                  <c:v>2009 Cohort</c:v>
                </c:pt>
                <c:pt idx="1">
                  <c:v>2010 Cohort</c:v>
                </c:pt>
                <c:pt idx="2">
                  <c:v>2011 Cohort</c:v>
                </c:pt>
                <c:pt idx="3">
                  <c:v>2012 Cohort</c:v>
                </c:pt>
                <c:pt idx="4">
                  <c:v>2013 Cohort</c:v>
                </c:pt>
                <c:pt idx="5">
                  <c:v>2014 Cohort</c:v>
                </c:pt>
              </c:strCache>
            </c:strRef>
          </c:cat>
          <c:val>
            <c:numRef>
              <c:f>'Graduation Rates Four-year'!$B$25:$G$25</c:f>
              <c:numCache>
                <c:formatCode>0.0%</c:formatCode>
                <c:ptCount val="6"/>
                <c:pt idx="0">
                  <c:v>0.47399999999999998</c:v>
                </c:pt>
                <c:pt idx="1">
                  <c:v>0.48</c:v>
                </c:pt>
                <c:pt idx="2">
                  <c:v>0.47599999999999998</c:v>
                </c:pt>
                <c:pt idx="3">
                  <c:v>0.39400000000000002</c:v>
                </c:pt>
                <c:pt idx="4">
                  <c:v>0.41675238795003672</c:v>
                </c:pt>
                <c:pt idx="5">
                  <c:v>0.44177606177606177</c:v>
                </c:pt>
              </c:numCache>
            </c:numRef>
          </c:val>
          <c:smooth val="0"/>
          <c:extLst>
            <c:ext xmlns:c16="http://schemas.microsoft.com/office/drawing/2014/chart" uri="{C3380CC4-5D6E-409C-BE32-E72D297353CC}">
              <c16:uniqueId val="{00000001-2B48-45F3-9D35-66A893CE0413}"/>
            </c:ext>
          </c:extLst>
        </c:ser>
        <c:dLbls>
          <c:showLegendKey val="0"/>
          <c:showVal val="0"/>
          <c:showCatName val="0"/>
          <c:showSerName val="0"/>
          <c:showPercent val="0"/>
          <c:showBubbleSize val="0"/>
        </c:dLbls>
        <c:marker val="1"/>
        <c:smooth val="0"/>
        <c:axId val="654515064"/>
        <c:axId val="654509816"/>
      </c:lineChart>
      <c:catAx>
        <c:axId val="654515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4509816"/>
        <c:crosses val="autoZero"/>
        <c:auto val="1"/>
        <c:lblAlgn val="ctr"/>
        <c:lblOffset val="100"/>
        <c:noMultiLvlLbl val="0"/>
      </c:catAx>
      <c:valAx>
        <c:axId val="654509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4515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'Graduation Rates Four-year'!$B$27</c:f>
              <c:strCache>
                <c:ptCount val="1"/>
                <c:pt idx="0">
                  <c:v>150% Rate</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Four-year'!$A$28:$A$47</c:f>
              <c:strCache>
                <c:ptCount val="20"/>
                <c:pt idx="0">
                  <c:v>USC Lancaster</c:v>
                </c:pt>
                <c:pt idx="1">
                  <c:v>USC Salkehatchie</c:v>
                </c:pt>
                <c:pt idx="2">
                  <c:v>USC Sumter</c:v>
                </c:pt>
                <c:pt idx="3">
                  <c:v>USC Union</c:v>
                </c:pt>
                <c:pt idx="4">
                  <c:v>ATC</c:v>
                </c:pt>
                <c:pt idx="5">
                  <c:v>CCTC</c:v>
                </c:pt>
                <c:pt idx="6">
                  <c:v>DTC</c:v>
                </c:pt>
                <c:pt idx="7">
                  <c:v>FDTC</c:v>
                </c:pt>
                <c:pt idx="8">
                  <c:v>GTC</c:v>
                </c:pt>
                <c:pt idx="9">
                  <c:v>HGTC</c:v>
                </c:pt>
                <c:pt idx="10">
                  <c:v>MTC</c:v>
                </c:pt>
                <c:pt idx="11">
                  <c:v>METC</c:v>
                </c:pt>
                <c:pt idx="12">
                  <c:v>OCTC</c:v>
                </c:pt>
                <c:pt idx="13">
                  <c:v>PTC</c:v>
                </c:pt>
                <c:pt idx="14">
                  <c:v>SCC</c:v>
                </c:pt>
                <c:pt idx="15">
                  <c:v>TCL</c:v>
                </c:pt>
                <c:pt idx="16">
                  <c:v>TCTC</c:v>
                </c:pt>
                <c:pt idx="17">
                  <c:v>TTC</c:v>
                </c:pt>
                <c:pt idx="18">
                  <c:v>WTC</c:v>
                </c:pt>
                <c:pt idx="19">
                  <c:v>YTC</c:v>
                </c:pt>
              </c:strCache>
            </c:strRef>
          </c:cat>
          <c:val>
            <c:numRef>
              <c:f>'Graduation Rates Four-year'!$B$28:$B$47</c:f>
              <c:numCache>
                <c:formatCode>0.0%</c:formatCode>
                <c:ptCount val="20"/>
                <c:pt idx="0">
                  <c:v>0.224</c:v>
                </c:pt>
                <c:pt idx="1">
                  <c:v>0.223</c:v>
                </c:pt>
                <c:pt idx="2">
                  <c:v>0.25900000000000001</c:v>
                </c:pt>
                <c:pt idx="3">
                  <c:v>0.13</c:v>
                </c:pt>
                <c:pt idx="4">
                  <c:v>0.121</c:v>
                </c:pt>
                <c:pt idx="5">
                  <c:v>0.187</c:v>
                </c:pt>
                <c:pt idx="6">
                  <c:v>0.11600000000000001</c:v>
                </c:pt>
                <c:pt idx="7">
                  <c:v>0.11899999999999999</c:v>
                </c:pt>
                <c:pt idx="8">
                  <c:v>0.11799999999999999</c:v>
                </c:pt>
                <c:pt idx="9">
                  <c:v>0.28899999999999998</c:v>
                </c:pt>
                <c:pt idx="10">
                  <c:v>8.6999999999999994E-2</c:v>
                </c:pt>
                <c:pt idx="11">
                  <c:v>0.19</c:v>
                </c:pt>
                <c:pt idx="12">
                  <c:v>0.188</c:v>
                </c:pt>
                <c:pt idx="13">
                  <c:v>0.187</c:v>
                </c:pt>
                <c:pt idx="14">
                  <c:v>0.17499999999999999</c:v>
                </c:pt>
                <c:pt idx="15">
                  <c:v>0.121</c:v>
                </c:pt>
                <c:pt idx="16">
                  <c:v>0.126</c:v>
                </c:pt>
                <c:pt idx="17">
                  <c:v>0.157</c:v>
                </c:pt>
                <c:pt idx="18">
                  <c:v>6.0999999999999999E-2</c:v>
                </c:pt>
                <c:pt idx="19">
                  <c:v>0.125</c:v>
                </c:pt>
              </c:numCache>
            </c:numRef>
          </c:val>
          <c:extLst>
            <c:ext xmlns:c16="http://schemas.microsoft.com/office/drawing/2014/chart" uri="{C3380CC4-5D6E-409C-BE32-E72D297353CC}">
              <c16:uniqueId val="{00000000-E0C3-4096-B6CC-9A819AECCAE4}"/>
            </c:ext>
          </c:extLst>
        </c:ser>
        <c:ser>
          <c:idx val="1"/>
          <c:order val="1"/>
          <c:tx>
            <c:strRef>
              <c:f>'Graduation Rates Four-year'!$C$27</c:f>
              <c:strCache>
                <c:ptCount val="1"/>
                <c:pt idx="0">
                  <c:v>Success Rate</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'Graduation Rates Four-year'!$A$28:$A$47</c:f>
              <c:strCache>
                <c:ptCount val="20"/>
                <c:pt idx="0">
                  <c:v>USC Lancaster</c:v>
                </c:pt>
                <c:pt idx="1">
                  <c:v>USC Salkehatchie</c:v>
                </c:pt>
                <c:pt idx="2">
                  <c:v>USC Sumter</c:v>
                </c:pt>
                <c:pt idx="3">
                  <c:v>USC Union</c:v>
                </c:pt>
                <c:pt idx="4">
                  <c:v>ATC</c:v>
                </c:pt>
                <c:pt idx="5">
                  <c:v>CCTC</c:v>
                </c:pt>
                <c:pt idx="6">
                  <c:v>DTC</c:v>
                </c:pt>
                <c:pt idx="7">
                  <c:v>FDTC</c:v>
                </c:pt>
                <c:pt idx="8">
                  <c:v>GTC</c:v>
                </c:pt>
                <c:pt idx="9">
                  <c:v>HGTC</c:v>
                </c:pt>
                <c:pt idx="10">
                  <c:v>MTC</c:v>
                </c:pt>
                <c:pt idx="11">
                  <c:v>METC</c:v>
                </c:pt>
                <c:pt idx="12">
                  <c:v>OCTC</c:v>
                </c:pt>
                <c:pt idx="13">
                  <c:v>PTC</c:v>
                </c:pt>
                <c:pt idx="14">
                  <c:v>SCC</c:v>
                </c:pt>
                <c:pt idx="15">
                  <c:v>TCL</c:v>
                </c:pt>
                <c:pt idx="16">
                  <c:v>TCTC</c:v>
                </c:pt>
                <c:pt idx="17">
                  <c:v>TTC</c:v>
                </c:pt>
                <c:pt idx="18">
                  <c:v>WTC</c:v>
                </c:pt>
                <c:pt idx="19">
                  <c:v>YTC</c:v>
                </c:pt>
              </c:strCache>
            </c:strRef>
          </c:cat>
          <c:val>
            <c:numRef>
              <c:f>'Graduation Rates Four-year'!$C$28:$C$47</c:f>
              <c:numCache>
                <c:formatCode>0.0%</c:formatCode>
                <c:ptCount val="20"/>
                <c:pt idx="0">
                  <c:v>0.57399999999999995</c:v>
                </c:pt>
                <c:pt idx="1">
                  <c:v>0.52400000000000002</c:v>
                </c:pt>
                <c:pt idx="2">
                  <c:v>0.61699999999999999</c:v>
                </c:pt>
                <c:pt idx="3">
                  <c:v>0.64100000000000001</c:v>
                </c:pt>
                <c:pt idx="4">
                  <c:v>0.36299999999999999</c:v>
                </c:pt>
                <c:pt idx="5">
                  <c:v>0.39800000000000002</c:v>
                </c:pt>
                <c:pt idx="6">
                  <c:v>0.21299999999999999</c:v>
                </c:pt>
                <c:pt idx="7">
                  <c:v>0.28899999999999998</c:v>
                </c:pt>
                <c:pt idx="8">
                  <c:v>0.39400000000000002</c:v>
                </c:pt>
                <c:pt idx="9">
                  <c:v>0.505</c:v>
                </c:pt>
                <c:pt idx="10">
                  <c:v>0.45400000000000001</c:v>
                </c:pt>
                <c:pt idx="11">
                  <c:v>0.38500000000000001</c:v>
                </c:pt>
                <c:pt idx="12">
                  <c:v>0.375</c:v>
                </c:pt>
                <c:pt idx="13">
                  <c:v>0.39600000000000002</c:v>
                </c:pt>
                <c:pt idx="14">
                  <c:v>0.35199999999999998</c:v>
                </c:pt>
                <c:pt idx="15">
                  <c:v>0.33800000000000002</c:v>
                </c:pt>
                <c:pt idx="16">
                  <c:v>0.621</c:v>
                </c:pt>
                <c:pt idx="17">
                  <c:v>0.45100000000000001</c:v>
                </c:pt>
                <c:pt idx="18">
                  <c:v>0.224</c:v>
                </c:pt>
                <c:pt idx="19">
                  <c:v>0.39</c:v>
                </c:pt>
              </c:numCache>
            </c:numRef>
          </c:val>
          <c:extLst>
            <c:ext xmlns:c16="http://schemas.microsoft.com/office/drawing/2014/chart" uri="{C3380CC4-5D6E-409C-BE32-E72D297353CC}">
              <c16:uniqueId val="{00000001-E0C3-4096-B6CC-9A819AECCAE4}"/>
            </c:ext>
          </c:extLst>
        </c:ser>
        <c:dLbls>
          <c:dLblPos val="outEnd"/>
          <c:showLegendKey val="0"/>
          <c:showVal val="1"/>
          <c:showCatName val="0"/>
          <c:showSerName val="0"/>
          <c:showPercent val="0"/>
          <c:showBubbleSize val="0"/>
        </c:dLbls>
        <c:gapWidth val="219"/>
        <c:overlap val="-27"/>
        <c:axId val="455835192"/>
        <c:axId val="455835520"/>
      </c:barChart>
      <c:catAx>
        <c:axId val="455835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55835520"/>
        <c:crosses val="autoZero"/>
        <c:auto val="1"/>
        <c:lblAlgn val="ctr"/>
        <c:lblOffset val="100"/>
        <c:noMultiLvlLbl val="0"/>
      </c:catAx>
      <c:valAx>
        <c:axId val="4558355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558351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'Fee Data'!$A$2</c:f>
              <c:strCache>
                <c:ptCount val="1"/>
                <c:pt idx="0">
                  <c:v>Research, excluding MUSC</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Data'!$B$1:$F$1</c:f>
              <c:strCache>
                <c:ptCount val="5"/>
                <c:pt idx="0">
                  <c:v>2014-15</c:v>
                </c:pt>
                <c:pt idx="1">
                  <c:v>2015-16</c:v>
                </c:pt>
                <c:pt idx="2">
                  <c:v>2016-17</c:v>
                </c:pt>
                <c:pt idx="3">
                  <c:v>2017-18</c:v>
                </c:pt>
                <c:pt idx="4">
                  <c:v>2018-19</c:v>
                </c:pt>
              </c:strCache>
            </c:strRef>
          </c:cat>
          <c:val>
            <c:numRef>
              <c:f>'Fee Data'!$B$2:$F$2</c:f>
              <c:numCache>
                <c:formatCode>_("$"* #,##0_);_("$"* \(#,##0\);_("$"* "-"??_);_(@_)</c:formatCode>
                <c:ptCount val="5"/>
                <c:pt idx="0">
                  <c:v>12302</c:v>
                </c:pt>
                <c:pt idx="1">
                  <c:v>12682</c:v>
                </c:pt>
                <c:pt idx="2">
                  <c:v>13087</c:v>
                </c:pt>
                <c:pt idx="3">
                  <c:v>13487</c:v>
                </c:pt>
                <c:pt idx="4">
                  <c:v>13793</c:v>
                </c:pt>
              </c:numCache>
            </c:numRef>
          </c:val>
          <c:smooth val="0"/>
          <c:extLst>
            <c:ext xmlns:c16="http://schemas.microsoft.com/office/drawing/2014/chart" uri="{C3380CC4-5D6E-409C-BE32-E72D297353CC}">
              <c16:uniqueId val="{00000000-83F4-4F14-A52D-386CF05EC484}"/>
            </c:ext>
          </c:extLst>
        </c:ser>
        <c:ser>
          <c:idx val="1"/>
          <c:order val="1"/>
          <c:tx>
            <c:strRef>
              <c:f>'Fee Data'!$A$3</c:f>
              <c:strCache>
                <c:ptCount val="1"/>
                <c:pt idx="0">
                  <c:v>Comprehensive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Data'!$B$1:$F$1</c:f>
              <c:strCache>
                <c:ptCount val="5"/>
                <c:pt idx="0">
                  <c:v>2014-15</c:v>
                </c:pt>
                <c:pt idx="1">
                  <c:v>2015-16</c:v>
                </c:pt>
                <c:pt idx="2">
                  <c:v>2016-17</c:v>
                </c:pt>
                <c:pt idx="3">
                  <c:v>2017-18</c:v>
                </c:pt>
                <c:pt idx="4">
                  <c:v>2018-19</c:v>
                </c:pt>
              </c:strCache>
            </c:strRef>
          </c:cat>
          <c:val>
            <c:numRef>
              <c:f>'Fee Data'!$B$3:$F$3</c:f>
              <c:numCache>
                <c:formatCode>_("$"* #,##0_);_("$"* \(#,##0\);_("$"* "-"??_);_(@_)</c:formatCode>
                <c:ptCount val="5"/>
                <c:pt idx="0">
                  <c:v>10511</c:v>
                </c:pt>
                <c:pt idx="1">
                  <c:v>10843</c:v>
                </c:pt>
                <c:pt idx="2">
                  <c:v>11211</c:v>
                </c:pt>
                <c:pt idx="3">
                  <c:v>11647</c:v>
                </c:pt>
                <c:pt idx="4">
                  <c:v>11902</c:v>
                </c:pt>
              </c:numCache>
            </c:numRef>
          </c:val>
          <c:smooth val="0"/>
          <c:extLst>
            <c:ext xmlns:c16="http://schemas.microsoft.com/office/drawing/2014/chart" uri="{C3380CC4-5D6E-409C-BE32-E72D297353CC}">
              <c16:uniqueId val="{00000001-83F4-4F14-A52D-386CF05EC484}"/>
            </c:ext>
          </c:extLst>
        </c:ser>
        <c:ser>
          <c:idx val="2"/>
          <c:order val="2"/>
          <c:tx>
            <c:strRef>
              <c:f>'Fee Data'!$A$4</c:f>
              <c:strCache>
                <c:ptCount val="1"/>
                <c:pt idx="0">
                  <c:v>All 2 Year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Data'!$B$1:$F$1</c:f>
              <c:strCache>
                <c:ptCount val="5"/>
                <c:pt idx="0">
                  <c:v>2014-15</c:v>
                </c:pt>
                <c:pt idx="1">
                  <c:v>2015-16</c:v>
                </c:pt>
                <c:pt idx="2">
                  <c:v>2016-17</c:v>
                </c:pt>
                <c:pt idx="3">
                  <c:v>2017-18</c:v>
                </c:pt>
                <c:pt idx="4">
                  <c:v>2018-19</c:v>
                </c:pt>
              </c:strCache>
            </c:strRef>
          </c:cat>
          <c:val>
            <c:numRef>
              <c:f>'Fee Data'!$B$4:$F$4</c:f>
              <c:numCache>
                <c:formatCode>_("$"* #,##0_);_("$"* \(#,##0\);_("$"* "-"??_);_(@_)</c:formatCode>
                <c:ptCount val="5"/>
                <c:pt idx="0">
                  <c:v>4408.2</c:v>
                </c:pt>
                <c:pt idx="1">
                  <c:v>4585.8500000000004</c:v>
                </c:pt>
                <c:pt idx="2">
                  <c:v>4758.5</c:v>
                </c:pt>
                <c:pt idx="3">
                  <c:v>4939</c:v>
                </c:pt>
                <c:pt idx="4">
                  <c:v>5083.7</c:v>
                </c:pt>
              </c:numCache>
            </c:numRef>
          </c:val>
          <c:smooth val="0"/>
          <c:extLst>
            <c:ext xmlns:c16="http://schemas.microsoft.com/office/drawing/2014/chart" uri="{C3380CC4-5D6E-409C-BE32-E72D297353CC}">
              <c16:uniqueId val="{00000002-83F4-4F14-A52D-386CF05EC484}"/>
            </c:ext>
          </c:extLst>
        </c:ser>
        <c:dLbls>
          <c:dLblPos val="t"/>
          <c:showLegendKey val="0"/>
          <c:showVal val="1"/>
          <c:showCatName val="0"/>
          <c:showSerName val="0"/>
          <c:showPercent val="0"/>
          <c:showBubbleSize val="0"/>
        </c:dLbls>
        <c:marker val="1"/>
        <c:smooth val="0"/>
        <c:axId val="656358968"/>
        <c:axId val="656355688"/>
      </c:lineChart>
      <c:catAx>
        <c:axId val="656358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6355688"/>
        <c:crosses val="autoZero"/>
        <c:auto val="1"/>
        <c:lblAlgn val="ctr"/>
        <c:lblOffset val="100"/>
        <c:noMultiLvlLbl val="0"/>
      </c:catAx>
      <c:valAx>
        <c:axId val="656355688"/>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63589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bar"/>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5D7-41F5-8379-20D79C4B7A1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5D7-41F5-8379-20D79C4B7A1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5D7-41F5-8379-20D79C4B7A1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5D7-41F5-8379-20D79C4B7A1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95D7-41F5-8379-20D79C4B7A1C}"/>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95D7-41F5-8379-20D79C4B7A1C}"/>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95D7-41F5-8379-20D79C4B7A1C}"/>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95D7-41F5-8379-20D79C4B7A1C}"/>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95D7-41F5-8379-20D79C4B7A1C}"/>
              </c:ext>
            </c:extLst>
          </c:dPt>
          <c:dLbls>
            <c:dLbl>
              <c:idx val="3"/>
              <c:layout>
                <c:manualLayout>
                  <c:x val="-0.13689706120010148"/>
                  <c:y val="-6.2765455869954693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5D7-41F5-8379-20D79C4B7A1C}"/>
                </c:ext>
              </c:extLst>
            </c:dLbl>
            <c:dLbl>
              <c:idx val="4"/>
              <c:layout>
                <c:manualLayout>
                  <c:x val="-0.1317812676982334"/>
                  <c:y val="-8.3687274493271131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95D7-41F5-8379-20D79C4B7A1C}"/>
                </c:ext>
              </c:extLst>
            </c:dLbl>
            <c:dLbl>
              <c:idx val="5"/>
              <c:layout>
                <c:manualLayout>
                  <c:x val="-0.17343844335630207"/>
                  <c:y val="0"/>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95D7-41F5-8379-20D79C4B7A1C}"/>
                </c:ext>
              </c:extLst>
            </c:dLbl>
            <c:dLbl>
              <c:idx val="6"/>
              <c:layout>
                <c:manualLayout>
                  <c:x val="-4.4325511783157107E-2"/>
                  <c:y val="-2.0921818623317978E-3"/>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1"/>
              <c:showCatName val="0"/>
              <c:showSerName val="0"/>
              <c:showPercent val="1"/>
              <c:showBubbleSize val="0"/>
              <c:extLst>
                <c:ext xmlns:c15="http://schemas.microsoft.com/office/drawing/2012/chart" uri="{CE6537A1-D6FC-4f65-9D91-7224C49458BB}">
                  <c15:layout>
                    <c:manualLayout>
                      <c:w val="8.9404581675503886E-2"/>
                      <c:h val="3.6100680403899826E-2"/>
                    </c:manualLayout>
                  </c15:layout>
                </c:ext>
                <c:ext xmlns:c16="http://schemas.microsoft.com/office/drawing/2014/chart" uri="{C3380CC4-5D6E-409C-BE32-E72D297353CC}">
                  <c16:uniqueId val="{0000000D-95D7-41F5-8379-20D79C4B7A1C}"/>
                </c:ext>
              </c:extLst>
            </c:dLbl>
            <c:dLbl>
              <c:idx val="7"/>
              <c:layout>
                <c:manualLayout>
                  <c:x val="-0.13056322162636014"/>
                  <c:y val="8.3687274493270368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95D7-41F5-8379-20D79C4B7A1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Sheet1!$A$49:$A$56</c:f>
              <c:strCache>
                <c:ptCount val="8"/>
                <c:pt idx="0">
                  <c:v>Lottery Funds</c:v>
                </c:pt>
                <c:pt idx="1">
                  <c:v>Federal Funds</c:v>
                </c:pt>
                <c:pt idx="2">
                  <c:v>State Appropriations Recurring</c:v>
                </c:pt>
                <c:pt idx="3">
                  <c:v>Other Funds - Licensing</c:v>
                </c:pt>
                <c:pt idx="4">
                  <c:v>Other Funds - PASCAL</c:v>
                </c:pt>
                <c:pt idx="5">
                  <c:v>Other Funds - SmartState</c:v>
                </c:pt>
                <c:pt idx="6">
                  <c:v>Other Funds - EIA Centers of Excellence</c:v>
                </c:pt>
                <c:pt idx="7">
                  <c:v>Other Funds - EIA Teacher Recruitment</c:v>
                </c:pt>
              </c:strCache>
            </c:strRef>
          </c:cat>
          <c:val>
            <c:numRef>
              <c:f>Sheet1!$B$49:$B$56</c:f>
              <c:numCache>
                <c:formatCode>_("$"* #,##0_);_("$"* \(#,##0\);_("$"* "-"??_);_(@_)</c:formatCode>
                <c:ptCount val="8"/>
                <c:pt idx="0">
                  <c:v>372691784</c:v>
                </c:pt>
                <c:pt idx="1">
                  <c:v>714000</c:v>
                </c:pt>
                <c:pt idx="2">
                  <c:v>35409289</c:v>
                </c:pt>
                <c:pt idx="3">
                  <c:v>421600</c:v>
                </c:pt>
                <c:pt idx="4">
                  <c:v>4351663</c:v>
                </c:pt>
                <c:pt idx="5">
                  <c:v>885284</c:v>
                </c:pt>
                <c:pt idx="6">
                  <c:v>113752</c:v>
                </c:pt>
                <c:pt idx="7">
                  <c:v>4243527</c:v>
                </c:pt>
              </c:numCache>
            </c:numRef>
          </c:val>
          <c:extLst>
            <c:ext xmlns:c16="http://schemas.microsoft.com/office/drawing/2014/chart" uri="{C3380CC4-5D6E-409C-BE32-E72D297353CC}">
              <c16:uniqueId val="{00000012-95D7-41F5-8379-20D79C4B7A1C}"/>
            </c:ext>
          </c:extLst>
        </c:ser>
        <c:dLbls>
          <c:dLblPos val="ctr"/>
          <c:showLegendKey val="0"/>
          <c:showVal val="0"/>
          <c:showCatName val="0"/>
          <c:showSerName val="0"/>
          <c:showPercent val="1"/>
          <c:showBubbleSize val="0"/>
          <c:showLeaderLines val="1"/>
        </c:dLbls>
        <c:gapWidth val="100"/>
        <c:splitType val="pos"/>
        <c:splitPos val="7"/>
        <c:secondPieSize val="75"/>
        <c:serLines>
          <c:spPr>
            <a:ln w="9525">
              <a:solidFill>
                <a:schemeClr val="dk1">
                  <a:lumMod val="50000"/>
                  <a:lumOff val="50000"/>
                </a:schemeClr>
              </a:solidFill>
              <a:round/>
            </a:ln>
            <a:effectLst/>
          </c:spPr>
        </c:serLines>
      </c:of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Data'!$A$7:$A$18</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'Fee Data'!$B$7:$B$18</c:f>
              <c:numCache>
                <c:formatCode>"$"#,##0</c:formatCode>
                <c:ptCount val="12"/>
                <c:pt idx="0">
                  <c:v>14970</c:v>
                </c:pt>
                <c:pt idx="1">
                  <c:v>12616</c:v>
                </c:pt>
                <c:pt idx="2">
                  <c:v>13036</c:v>
                </c:pt>
                <c:pt idx="3">
                  <c:v>11536</c:v>
                </c:pt>
                <c:pt idx="4">
                  <c:v>12418</c:v>
                </c:pt>
                <c:pt idx="5">
                  <c:v>11160</c:v>
                </c:pt>
                <c:pt idx="6">
                  <c:v>11700</c:v>
                </c:pt>
                <c:pt idx="7">
                  <c:v>11060</c:v>
                </c:pt>
                <c:pt idx="8">
                  <c:v>10710</c:v>
                </c:pt>
                <c:pt idx="9">
                  <c:v>10680</c:v>
                </c:pt>
                <c:pt idx="10">
                  <c:v>11488</c:v>
                </c:pt>
                <c:pt idx="11">
                  <c:v>15230</c:v>
                </c:pt>
              </c:numCache>
            </c:numRef>
          </c:val>
          <c:extLst>
            <c:ext xmlns:c16="http://schemas.microsoft.com/office/drawing/2014/chart" uri="{C3380CC4-5D6E-409C-BE32-E72D297353CC}">
              <c16:uniqueId val="{00000000-65E5-4497-92B2-2885DE373D2D}"/>
            </c:ext>
          </c:extLst>
        </c:ser>
        <c:dLbls>
          <c:dLblPos val="outEnd"/>
          <c:showLegendKey val="0"/>
          <c:showVal val="1"/>
          <c:showCatName val="0"/>
          <c:showSerName val="0"/>
          <c:showPercent val="0"/>
          <c:showBubbleSize val="0"/>
        </c:dLbls>
        <c:gapWidth val="219"/>
        <c:overlap val="-27"/>
        <c:axId val="647372504"/>
        <c:axId val="647365616"/>
      </c:barChart>
      <c:catAx>
        <c:axId val="647372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47365616"/>
        <c:crosses val="autoZero"/>
        <c:auto val="1"/>
        <c:lblAlgn val="ctr"/>
        <c:lblOffset val="100"/>
        <c:noMultiLvlLbl val="0"/>
      </c:catAx>
      <c:valAx>
        <c:axId val="647365616"/>
        <c:scaling>
          <c:orientation val="minMax"/>
          <c:min val="8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4737250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Data'!$A$19:$A$38</c:f>
              <c:strCache>
                <c:ptCount val="20"/>
                <c:pt idx="0">
                  <c:v>USC Lancaster</c:v>
                </c:pt>
                <c:pt idx="1">
                  <c:v>USC Salkehatchie</c:v>
                </c:pt>
                <c:pt idx="2">
                  <c:v>USC Sumter</c:v>
                </c:pt>
                <c:pt idx="3">
                  <c:v>USC Union</c:v>
                </c:pt>
                <c:pt idx="4">
                  <c:v>ATC</c:v>
                </c:pt>
                <c:pt idx="5">
                  <c:v>CCTC</c:v>
                </c:pt>
                <c:pt idx="6">
                  <c:v>DTC</c:v>
                </c:pt>
                <c:pt idx="7">
                  <c:v>FDTC</c:v>
                </c:pt>
                <c:pt idx="8">
                  <c:v>GTC</c:v>
                </c:pt>
                <c:pt idx="9">
                  <c:v>HGTC</c:v>
                </c:pt>
                <c:pt idx="10">
                  <c:v>MTC</c:v>
                </c:pt>
                <c:pt idx="11">
                  <c:v>NETC</c:v>
                </c:pt>
                <c:pt idx="12">
                  <c:v>OCTC</c:v>
                </c:pt>
                <c:pt idx="13">
                  <c:v>PTC</c:v>
                </c:pt>
                <c:pt idx="14">
                  <c:v>SCC</c:v>
                </c:pt>
                <c:pt idx="15">
                  <c:v>TCL</c:v>
                </c:pt>
                <c:pt idx="16">
                  <c:v>TCTC</c:v>
                </c:pt>
                <c:pt idx="17">
                  <c:v>TTC</c:v>
                </c:pt>
                <c:pt idx="18">
                  <c:v>WTC</c:v>
                </c:pt>
                <c:pt idx="19">
                  <c:v>YTC</c:v>
                </c:pt>
              </c:strCache>
            </c:strRef>
          </c:cat>
          <c:val>
            <c:numRef>
              <c:f>'Fee Data'!$B$19:$B$38</c:f>
              <c:numCache>
                <c:formatCode>"$"#,##0</c:formatCode>
                <c:ptCount val="20"/>
                <c:pt idx="0">
                  <c:v>7558</c:v>
                </c:pt>
                <c:pt idx="1">
                  <c:v>7558</c:v>
                </c:pt>
                <c:pt idx="2">
                  <c:v>7558</c:v>
                </c:pt>
                <c:pt idx="3">
                  <c:v>7558</c:v>
                </c:pt>
                <c:pt idx="4">
                  <c:v>4656</c:v>
                </c:pt>
                <c:pt idx="5">
                  <c:v>4608</c:v>
                </c:pt>
                <c:pt idx="6">
                  <c:v>4440</c:v>
                </c:pt>
                <c:pt idx="7">
                  <c:v>4462</c:v>
                </c:pt>
                <c:pt idx="8">
                  <c:v>4590</c:v>
                </c:pt>
                <c:pt idx="9">
                  <c:v>4252</c:v>
                </c:pt>
                <c:pt idx="10">
                  <c:v>4530</c:v>
                </c:pt>
                <c:pt idx="11">
                  <c:v>4158</c:v>
                </c:pt>
                <c:pt idx="12">
                  <c:v>4466</c:v>
                </c:pt>
                <c:pt idx="13">
                  <c:v>4456</c:v>
                </c:pt>
                <c:pt idx="14">
                  <c:v>4662</c:v>
                </c:pt>
                <c:pt idx="15">
                  <c:v>4684</c:v>
                </c:pt>
                <c:pt idx="16">
                  <c:v>4327</c:v>
                </c:pt>
                <c:pt idx="17">
                  <c:v>4439</c:v>
                </c:pt>
                <c:pt idx="18">
                  <c:v>4368</c:v>
                </c:pt>
                <c:pt idx="19">
                  <c:v>4344</c:v>
                </c:pt>
              </c:numCache>
            </c:numRef>
          </c:val>
          <c:extLst>
            <c:ext xmlns:c16="http://schemas.microsoft.com/office/drawing/2014/chart" uri="{C3380CC4-5D6E-409C-BE32-E72D297353CC}">
              <c16:uniqueId val="{00000000-1FE7-4A5F-ABCE-25AA0244797C}"/>
            </c:ext>
          </c:extLst>
        </c:ser>
        <c:dLbls>
          <c:dLblPos val="outEnd"/>
          <c:showLegendKey val="0"/>
          <c:showVal val="1"/>
          <c:showCatName val="0"/>
          <c:showSerName val="0"/>
          <c:showPercent val="0"/>
          <c:showBubbleSize val="0"/>
        </c:dLbls>
        <c:gapWidth val="219"/>
        <c:overlap val="-27"/>
        <c:axId val="650334096"/>
        <c:axId val="650334752"/>
      </c:barChart>
      <c:catAx>
        <c:axId val="650334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334752"/>
        <c:crosses val="autoZero"/>
        <c:auto val="1"/>
        <c:lblAlgn val="ctr"/>
        <c:lblOffset val="100"/>
        <c:noMultiLvlLbl val="0"/>
      </c:catAx>
      <c:valAx>
        <c:axId val="650334752"/>
        <c:scaling>
          <c:orientation val="minMax"/>
          <c:min val="3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334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'Fee Data'!$H$2</c:f>
              <c:strCache>
                <c:ptCount val="1"/>
                <c:pt idx="0">
                  <c:v>Research, excluding MUSC</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Data'!$I$1:$M$1</c:f>
              <c:strCache>
                <c:ptCount val="5"/>
                <c:pt idx="0">
                  <c:v>2014-15</c:v>
                </c:pt>
                <c:pt idx="1">
                  <c:v>2015-16</c:v>
                </c:pt>
                <c:pt idx="2">
                  <c:v>2016-17</c:v>
                </c:pt>
                <c:pt idx="3">
                  <c:v>2017-18</c:v>
                </c:pt>
                <c:pt idx="4">
                  <c:v>2018-19</c:v>
                </c:pt>
              </c:strCache>
            </c:strRef>
          </c:cat>
          <c:val>
            <c:numRef>
              <c:f>'Fee Data'!$I$2:$M$2</c:f>
              <c:numCache>
                <c:formatCode>"$"#,##0</c:formatCode>
                <c:ptCount val="5"/>
                <c:pt idx="0">
                  <c:v>30451</c:v>
                </c:pt>
                <c:pt idx="1">
                  <c:v>31549</c:v>
                </c:pt>
                <c:pt idx="2">
                  <c:v>32742</c:v>
                </c:pt>
                <c:pt idx="3">
                  <c:v>34008</c:v>
                </c:pt>
                <c:pt idx="4">
                  <c:v>35011</c:v>
                </c:pt>
              </c:numCache>
            </c:numRef>
          </c:val>
          <c:smooth val="0"/>
          <c:extLst>
            <c:ext xmlns:c16="http://schemas.microsoft.com/office/drawing/2014/chart" uri="{C3380CC4-5D6E-409C-BE32-E72D297353CC}">
              <c16:uniqueId val="{00000000-FF4C-46B4-90E6-C411A112AA55}"/>
            </c:ext>
          </c:extLst>
        </c:ser>
        <c:ser>
          <c:idx val="1"/>
          <c:order val="1"/>
          <c:tx>
            <c:strRef>
              <c:f>'Fee Data'!$H$3</c:f>
              <c:strCache>
                <c:ptCount val="1"/>
                <c:pt idx="0">
                  <c:v>Comprehensive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Data'!$I$1:$M$1</c:f>
              <c:strCache>
                <c:ptCount val="5"/>
                <c:pt idx="0">
                  <c:v>2014-15</c:v>
                </c:pt>
                <c:pt idx="1">
                  <c:v>2015-16</c:v>
                </c:pt>
                <c:pt idx="2">
                  <c:v>2016-17</c:v>
                </c:pt>
                <c:pt idx="3">
                  <c:v>2017-18</c:v>
                </c:pt>
                <c:pt idx="4">
                  <c:v>2018-19</c:v>
                </c:pt>
              </c:strCache>
            </c:strRef>
          </c:cat>
          <c:val>
            <c:numRef>
              <c:f>'Fee Data'!$I$3:$M$3</c:f>
              <c:numCache>
                <c:formatCode>"$"#,##0</c:formatCode>
                <c:ptCount val="5"/>
                <c:pt idx="0">
                  <c:v>22602</c:v>
                </c:pt>
                <c:pt idx="1">
                  <c:v>23326</c:v>
                </c:pt>
                <c:pt idx="2">
                  <c:v>24011</c:v>
                </c:pt>
                <c:pt idx="3">
                  <c:v>24754</c:v>
                </c:pt>
                <c:pt idx="4">
                  <c:v>25372</c:v>
                </c:pt>
              </c:numCache>
            </c:numRef>
          </c:val>
          <c:smooth val="0"/>
          <c:extLst>
            <c:ext xmlns:c16="http://schemas.microsoft.com/office/drawing/2014/chart" uri="{C3380CC4-5D6E-409C-BE32-E72D297353CC}">
              <c16:uniqueId val="{00000001-FF4C-46B4-90E6-C411A112AA55}"/>
            </c:ext>
          </c:extLst>
        </c:ser>
        <c:ser>
          <c:idx val="2"/>
          <c:order val="2"/>
          <c:tx>
            <c:strRef>
              <c:f>'Fee Data'!$H$4</c:f>
              <c:strCache>
                <c:ptCount val="1"/>
                <c:pt idx="0">
                  <c:v>All 2 Year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Data'!$I$1:$M$1</c:f>
              <c:strCache>
                <c:ptCount val="5"/>
                <c:pt idx="0">
                  <c:v>2014-15</c:v>
                </c:pt>
                <c:pt idx="1">
                  <c:v>2015-16</c:v>
                </c:pt>
                <c:pt idx="2">
                  <c:v>2016-17</c:v>
                </c:pt>
                <c:pt idx="3">
                  <c:v>2017-18</c:v>
                </c:pt>
                <c:pt idx="4">
                  <c:v>2018-19</c:v>
                </c:pt>
              </c:strCache>
            </c:strRef>
          </c:cat>
          <c:val>
            <c:numRef>
              <c:f>'Fee Data'!$I$4:$M$4</c:f>
              <c:numCache>
                <c:formatCode>"$"#,##0</c:formatCode>
                <c:ptCount val="5"/>
                <c:pt idx="0">
                  <c:v>9323</c:v>
                </c:pt>
                <c:pt idx="1">
                  <c:v>9411</c:v>
                </c:pt>
                <c:pt idx="2">
                  <c:v>9767</c:v>
                </c:pt>
                <c:pt idx="3">
                  <c:v>10106</c:v>
                </c:pt>
                <c:pt idx="4">
                  <c:v>10459</c:v>
                </c:pt>
              </c:numCache>
            </c:numRef>
          </c:val>
          <c:smooth val="0"/>
          <c:extLst>
            <c:ext xmlns:c16="http://schemas.microsoft.com/office/drawing/2014/chart" uri="{C3380CC4-5D6E-409C-BE32-E72D297353CC}">
              <c16:uniqueId val="{00000002-FF4C-46B4-90E6-C411A112AA55}"/>
            </c:ext>
          </c:extLst>
        </c:ser>
        <c:dLbls>
          <c:dLblPos val="t"/>
          <c:showLegendKey val="0"/>
          <c:showVal val="1"/>
          <c:showCatName val="0"/>
          <c:showSerName val="0"/>
          <c:showPercent val="0"/>
          <c:showBubbleSize val="0"/>
        </c:dLbls>
        <c:marker val="1"/>
        <c:smooth val="0"/>
        <c:axId val="1036478896"/>
        <c:axId val="1036484800"/>
      </c:lineChart>
      <c:catAx>
        <c:axId val="1036478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36484800"/>
        <c:crosses val="autoZero"/>
        <c:auto val="1"/>
        <c:lblAlgn val="ctr"/>
        <c:lblOffset val="100"/>
        <c:noMultiLvlLbl val="0"/>
      </c:catAx>
      <c:valAx>
        <c:axId val="1036484800"/>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36478896"/>
        <c:crosses val="autoZero"/>
        <c:crossBetween val="between"/>
      </c:valAx>
      <c:spPr>
        <a:noFill/>
        <a:ln>
          <a:noFill/>
        </a:ln>
        <a:effectLst/>
      </c:spPr>
    </c:plotArea>
    <c:legend>
      <c:legendPos val="t"/>
      <c:layout>
        <c:manualLayout>
          <c:xMode val="edge"/>
          <c:yMode val="edge"/>
          <c:x val="0.10511994332213999"/>
          <c:y val="5.1183621241202813E-2"/>
          <c:w val="0.45472910890752727"/>
          <c:h val="4.2514848791693746E-2"/>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Data'!$D$7:$D$18</c:f>
              <c:strCache>
                <c:ptCount val="12"/>
                <c:pt idx="0">
                  <c:v>Clemson</c:v>
                </c:pt>
                <c:pt idx="1">
                  <c:v>USC Columbia</c:v>
                </c:pt>
                <c:pt idx="2">
                  <c:v>Citadel</c:v>
                </c:pt>
                <c:pt idx="3">
                  <c:v>Coastal</c:v>
                </c:pt>
                <c:pt idx="4">
                  <c:v>CofC</c:v>
                </c:pt>
                <c:pt idx="5">
                  <c:v>FMU</c:v>
                </c:pt>
                <c:pt idx="6">
                  <c:v>Lander</c:v>
                </c:pt>
                <c:pt idx="7">
                  <c:v>SCSU</c:v>
                </c:pt>
                <c:pt idx="8">
                  <c:v>USC Aiken</c:v>
                </c:pt>
                <c:pt idx="9">
                  <c:v>USC Beaufort</c:v>
                </c:pt>
                <c:pt idx="10">
                  <c:v>USC Upstate</c:v>
                </c:pt>
                <c:pt idx="11">
                  <c:v>Winthrop</c:v>
                </c:pt>
              </c:strCache>
            </c:strRef>
          </c:cat>
          <c:val>
            <c:numRef>
              <c:f>'Fee Data'!$E$7:$E$18</c:f>
              <c:numCache>
                <c:formatCode>"$"#,##0</c:formatCode>
                <c:ptCount val="12"/>
                <c:pt idx="0">
                  <c:v>36724</c:v>
                </c:pt>
                <c:pt idx="1">
                  <c:v>33298</c:v>
                </c:pt>
                <c:pt idx="2">
                  <c:v>35508</c:v>
                </c:pt>
                <c:pt idx="3">
                  <c:v>26648</c:v>
                </c:pt>
                <c:pt idx="4">
                  <c:v>31600</c:v>
                </c:pt>
                <c:pt idx="5">
                  <c:v>21544</c:v>
                </c:pt>
                <c:pt idx="6">
                  <c:v>21300</c:v>
                </c:pt>
                <c:pt idx="7">
                  <c:v>21750</c:v>
                </c:pt>
                <c:pt idx="8">
                  <c:v>21168</c:v>
                </c:pt>
                <c:pt idx="9">
                  <c:v>21726</c:v>
                </c:pt>
                <c:pt idx="10">
                  <c:v>22990</c:v>
                </c:pt>
                <c:pt idx="11">
                  <c:v>29486</c:v>
                </c:pt>
              </c:numCache>
            </c:numRef>
          </c:val>
          <c:extLst>
            <c:ext xmlns:c16="http://schemas.microsoft.com/office/drawing/2014/chart" uri="{C3380CC4-5D6E-409C-BE32-E72D297353CC}">
              <c16:uniqueId val="{00000000-07DF-482D-BF73-4731A198FBD3}"/>
            </c:ext>
          </c:extLst>
        </c:ser>
        <c:dLbls>
          <c:showLegendKey val="0"/>
          <c:showVal val="0"/>
          <c:showCatName val="0"/>
          <c:showSerName val="0"/>
          <c:showPercent val="0"/>
          <c:showBubbleSize val="0"/>
        </c:dLbls>
        <c:gapWidth val="219"/>
        <c:overlap val="-27"/>
        <c:axId val="466200840"/>
        <c:axId val="466206416"/>
      </c:barChart>
      <c:catAx>
        <c:axId val="46620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66206416"/>
        <c:crosses val="autoZero"/>
        <c:auto val="1"/>
        <c:lblAlgn val="ctr"/>
        <c:lblOffset val="100"/>
        <c:noMultiLvlLbl val="0"/>
      </c:catAx>
      <c:valAx>
        <c:axId val="466206416"/>
        <c:scaling>
          <c:orientation val="minMax"/>
          <c:min val="15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6620084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'Fee Data'!$D$19:$D$38</c:f>
              <c:strCache>
                <c:ptCount val="20"/>
                <c:pt idx="0">
                  <c:v>USC Lancaster</c:v>
                </c:pt>
                <c:pt idx="1">
                  <c:v>USC Salkehatchie</c:v>
                </c:pt>
                <c:pt idx="2">
                  <c:v>USC Sumter</c:v>
                </c:pt>
                <c:pt idx="3">
                  <c:v>USC Union</c:v>
                </c:pt>
                <c:pt idx="4">
                  <c:v>ATC</c:v>
                </c:pt>
                <c:pt idx="5">
                  <c:v>CCTC</c:v>
                </c:pt>
                <c:pt idx="6">
                  <c:v>DTC</c:v>
                </c:pt>
                <c:pt idx="7">
                  <c:v>FDTC</c:v>
                </c:pt>
                <c:pt idx="8">
                  <c:v>GTC</c:v>
                </c:pt>
                <c:pt idx="9">
                  <c:v>HGTC</c:v>
                </c:pt>
                <c:pt idx="10">
                  <c:v>MTC</c:v>
                </c:pt>
                <c:pt idx="11">
                  <c:v>NETC</c:v>
                </c:pt>
                <c:pt idx="12">
                  <c:v>OCTC</c:v>
                </c:pt>
                <c:pt idx="13">
                  <c:v>PTC</c:v>
                </c:pt>
                <c:pt idx="14">
                  <c:v>SCC</c:v>
                </c:pt>
                <c:pt idx="15">
                  <c:v>TCL</c:v>
                </c:pt>
                <c:pt idx="16">
                  <c:v>TCTC</c:v>
                </c:pt>
                <c:pt idx="17">
                  <c:v>TTC</c:v>
                </c:pt>
                <c:pt idx="18">
                  <c:v>WTC</c:v>
                </c:pt>
                <c:pt idx="19">
                  <c:v>YTC</c:v>
                </c:pt>
              </c:strCache>
            </c:strRef>
          </c:cat>
          <c:val>
            <c:numRef>
              <c:f>'Fee Data'!$E$19:$E$38</c:f>
              <c:numCache>
                <c:formatCode>"$"#,##0</c:formatCode>
                <c:ptCount val="20"/>
                <c:pt idx="0">
                  <c:v>18238</c:v>
                </c:pt>
                <c:pt idx="1">
                  <c:v>18238</c:v>
                </c:pt>
                <c:pt idx="2">
                  <c:v>18238</c:v>
                </c:pt>
                <c:pt idx="3">
                  <c:v>18238</c:v>
                </c:pt>
                <c:pt idx="4">
                  <c:v>6850</c:v>
                </c:pt>
                <c:pt idx="5">
                  <c:v>7704</c:v>
                </c:pt>
                <c:pt idx="6">
                  <c:v>8640</c:v>
                </c:pt>
                <c:pt idx="7">
                  <c:v>6598</c:v>
                </c:pt>
                <c:pt idx="8">
                  <c:v>9102</c:v>
                </c:pt>
                <c:pt idx="9">
                  <c:v>8380</c:v>
                </c:pt>
                <c:pt idx="10">
                  <c:v>13074</c:v>
                </c:pt>
                <c:pt idx="11">
                  <c:v>6918</c:v>
                </c:pt>
                <c:pt idx="12">
                  <c:v>7226</c:v>
                </c:pt>
                <c:pt idx="13">
                  <c:v>6448</c:v>
                </c:pt>
                <c:pt idx="14">
                  <c:v>9342</c:v>
                </c:pt>
                <c:pt idx="15">
                  <c:v>10036</c:v>
                </c:pt>
                <c:pt idx="16">
                  <c:v>9751</c:v>
                </c:pt>
                <c:pt idx="17">
                  <c:v>8372</c:v>
                </c:pt>
                <c:pt idx="18">
                  <c:v>8280</c:v>
                </c:pt>
                <c:pt idx="19">
                  <c:v>9504</c:v>
                </c:pt>
              </c:numCache>
            </c:numRef>
          </c:val>
          <c:extLst>
            <c:ext xmlns:c16="http://schemas.microsoft.com/office/drawing/2014/chart" uri="{C3380CC4-5D6E-409C-BE32-E72D297353CC}">
              <c16:uniqueId val="{00000000-EBFA-459F-B251-592F618926B6}"/>
            </c:ext>
          </c:extLst>
        </c:ser>
        <c:dLbls>
          <c:dLblPos val="outEnd"/>
          <c:showLegendKey val="0"/>
          <c:showVal val="1"/>
          <c:showCatName val="0"/>
          <c:showSerName val="0"/>
          <c:showPercent val="0"/>
          <c:showBubbleSize val="0"/>
        </c:dLbls>
        <c:gapWidth val="219"/>
        <c:overlap val="-27"/>
        <c:axId val="651626192"/>
        <c:axId val="651625864"/>
      </c:barChart>
      <c:catAx>
        <c:axId val="651626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1625864"/>
        <c:crosses val="autoZero"/>
        <c:auto val="1"/>
        <c:lblAlgn val="ctr"/>
        <c:lblOffset val="100"/>
        <c:noMultiLvlLbl val="0"/>
      </c:catAx>
      <c:valAx>
        <c:axId val="651625864"/>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162619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'Sheet1 (2)'!$A$2</c:f>
              <c:strCache>
                <c:ptCount val="1"/>
                <c:pt idx="0">
                  <c:v>LIFE</c:v>
                </c:pt>
              </c:strCache>
            </c:strRef>
          </c:tx>
          <c:spPr>
            <a:solidFill>
              <a:schemeClr val="accent1"/>
            </a:solidFill>
            <a:ln>
              <a:noFill/>
            </a:ln>
            <a:effectLst/>
          </c:spPr>
          <c:invertIfNegative val="0"/>
          <c:dLbls>
            <c:spPr>
              <a:noFill/>
              <a:ln>
                <a:noFill/>
              </a:ln>
              <a:effectLst/>
            </c:spPr>
            <c:txPr>
              <a:bodyPr rot="-5400000" spcFirstLastPara="1" vertOverflow="ellipsis" wrap="square" anchor="ctr" anchorCtr="1"/>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(2)'!$B$2:$P$2</c:f>
              <c:numCache>
                <c:formatCode>#,##0</c:formatCode>
                <c:ptCount val="15"/>
                <c:pt idx="0">
                  <c:v>25245</c:v>
                </c:pt>
                <c:pt idx="1">
                  <c:v>26974</c:v>
                </c:pt>
                <c:pt idx="2">
                  <c:v>27509</c:v>
                </c:pt>
                <c:pt idx="3">
                  <c:v>27940</c:v>
                </c:pt>
                <c:pt idx="4">
                  <c:v>28784</c:v>
                </c:pt>
                <c:pt idx="5">
                  <c:v>29182</c:v>
                </c:pt>
                <c:pt idx="6">
                  <c:v>31094</c:v>
                </c:pt>
                <c:pt idx="7">
                  <c:v>31664</c:v>
                </c:pt>
                <c:pt idx="8">
                  <c:v>32176</c:v>
                </c:pt>
                <c:pt idx="9">
                  <c:v>33054</c:v>
                </c:pt>
                <c:pt idx="10">
                  <c:v>33811</c:v>
                </c:pt>
                <c:pt idx="11">
                  <c:v>34882</c:v>
                </c:pt>
                <c:pt idx="12">
                  <c:v>36646</c:v>
                </c:pt>
                <c:pt idx="13">
                  <c:v>38275</c:v>
                </c:pt>
                <c:pt idx="14">
                  <c:v>40193</c:v>
                </c:pt>
              </c:numCache>
            </c:numRef>
          </c:val>
          <c:extLst>
            <c:ext xmlns:c16="http://schemas.microsoft.com/office/drawing/2014/chart" uri="{C3380CC4-5D6E-409C-BE32-E72D297353CC}">
              <c16:uniqueId val="{00000000-C77B-406A-922A-566BCEC63C29}"/>
            </c:ext>
          </c:extLst>
        </c:ser>
        <c:ser>
          <c:idx val="1"/>
          <c:order val="1"/>
          <c:tx>
            <c:strRef>
              <c:f>'Sheet1 (2)'!$A$3</c:f>
              <c:strCache>
                <c:ptCount val="1"/>
                <c:pt idx="0">
                  <c:v>Palmetto Fellows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(2)'!$B$3:$P$3</c:f>
              <c:numCache>
                <c:formatCode>#,##0</c:formatCode>
                <c:ptCount val="15"/>
                <c:pt idx="0">
                  <c:v>3348</c:v>
                </c:pt>
                <c:pt idx="1">
                  <c:v>3663</c:v>
                </c:pt>
                <c:pt idx="2">
                  <c:v>4273</c:v>
                </c:pt>
                <c:pt idx="3">
                  <c:v>4744</c:v>
                </c:pt>
                <c:pt idx="4">
                  <c:v>5144</c:v>
                </c:pt>
                <c:pt idx="5">
                  <c:v>5505</c:v>
                </c:pt>
                <c:pt idx="6">
                  <c:v>5876</c:v>
                </c:pt>
                <c:pt idx="7">
                  <c:v>6099</c:v>
                </c:pt>
                <c:pt idx="8">
                  <c:v>6394</c:v>
                </c:pt>
                <c:pt idx="9">
                  <c:v>6656</c:v>
                </c:pt>
                <c:pt idx="10">
                  <c:v>6792</c:v>
                </c:pt>
                <c:pt idx="11">
                  <c:v>6965</c:v>
                </c:pt>
                <c:pt idx="12">
                  <c:v>7192</c:v>
                </c:pt>
                <c:pt idx="13">
                  <c:v>7507</c:v>
                </c:pt>
                <c:pt idx="14">
                  <c:v>8141</c:v>
                </c:pt>
              </c:numCache>
            </c:numRef>
          </c:val>
          <c:extLst>
            <c:ext xmlns:c16="http://schemas.microsoft.com/office/drawing/2014/chart" uri="{C3380CC4-5D6E-409C-BE32-E72D297353CC}">
              <c16:uniqueId val="{00000001-C77B-406A-922A-566BCEC63C29}"/>
            </c:ext>
          </c:extLst>
        </c:ser>
        <c:ser>
          <c:idx val="2"/>
          <c:order val="2"/>
          <c:tx>
            <c:strRef>
              <c:f>'Sheet1 (2)'!$A$4</c:f>
              <c:strCache>
                <c:ptCount val="1"/>
                <c:pt idx="0">
                  <c:v>Need-Based Grants</c:v>
                </c:pt>
              </c:strCache>
            </c:strRef>
          </c:tx>
          <c:spPr>
            <a:solidFill>
              <a:schemeClr val="accent3"/>
            </a:solidFill>
            <a:ln>
              <a:noFill/>
            </a:ln>
            <a:effectLst/>
          </c:spPr>
          <c:invertIfNegative val="0"/>
          <c:dLbls>
            <c:spPr>
              <a:noFill/>
              <a:ln>
                <a:noFill/>
              </a:ln>
              <a:effectLst/>
            </c:spPr>
            <c:txPr>
              <a:bodyPr rot="-5400000" spcFirstLastPara="1" vertOverflow="ellipsis" wrap="square" anchor="ctr" anchorCtr="1"/>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(2)'!$B$4:$P$4</c:f>
              <c:numCache>
                <c:formatCode>#,##0</c:formatCode>
                <c:ptCount val="15"/>
                <c:pt idx="0">
                  <c:v>20742</c:v>
                </c:pt>
                <c:pt idx="1">
                  <c:v>24968</c:v>
                </c:pt>
                <c:pt idx="2">
                  <c:v>23804</c:v>
                </c:pt>
                <c:pt idx="3">
                  <c:v>24147</c:v>
                </c:pt>
                <c:pt idx="4">
                  <c:v>24360</c:v>
                </c:pt>
                <c:pt idx="5">
                  <c:v>24262</c:v>
                </c:pt>
                <c:pt idx="6">
                  <c:v>26317</c:v>
                </c:pt>
                <c:pt idx="7">
                  <c:v>27022</c:v>
                </c:pt>
                <c:pt idx="8">
                  <c:v>24966</c:v>
                </c:pt>
                <c:pt idx="9">
                  <c:v>27191</c:v>
                </c:pt>
                <c:pt idx="10">
                  <c:v>25638</c:v>
                </c:pt>
                <c:pt idx="11">
                  <c:v>26170</c:v>
                </c:pt>
                <c:pt idx="12">
                  <c:v>28020</c:v>
                </c:pt>
                <c:pt idx="13">
                  <c:v>27998</c:v>
                </c:pt>
                <c:pt idx="14">
                  <c:v>28931</c:v>
                </c:pt>
              </c:numCache>
            </c:numRef>
          </c:val>
          <c:extLst>
            <c:ext xmlns:c16="http://schemas.microsoft.com/office/drawing/2014/chart" uri="{C3380CC4-5D6E-409C-BE32-E72D297353CC}">
              <c16:uniqueId val="{00000002-C77B-406A-922A-566BCEC63C29}"/>
            </c:ext>
          </c:extLst>
        </c:ser>
        <c:ser>
          <c:idx val="3"/>
          <c:order val="3"/>
          <c:tx>
            <c:strRef>
              <c:f>'Sheet1 (2)'!$A$5</c:f>
              <c:strCache>
                <c:ptCount val="1"/>
                <c:pt idx="0">
                  <c:v>HOPE</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(2)'!$B$5:$P$5</c:f>
              <c:numCache>
                <c:formatCode>#,##0</c:formatCode>
                <c:ptCount val="15"/>
                <c:pt idx="0">
                  <c:v>2301</c:v>
                </c:pt>
                <c:pt idx="1">
                  <c:v>2323</c:v>
                </c:pt>
                <c:pt idx="2">
                  <c:v>2425</c:v>
                </c:pt>
                <c:pt idx="3">
                  <c:v>2377</c:v>
                </c:pt>
                <c:pt idx="4">
                  <c:v>2578</c:v>
                </c:pt>
                <c:pt idx="5">
                  <c:v>2557</c:v>
                </c:pt>
                <c:pt idx="6">
                  <c:v>2705</c:v>
                </c:pt>
                <c:pt idx="7">
                  <c:v>2807</c:v>
                </c:pt>
                <c:pt idx="8">
                  <c:v>2782</c:v>
                </c:pt>
                <c:pt idx="9">
                  <c:v>2888</c:v>
                </c:pt>
                <c:pt idx="10">
                  <c:v>3133</c:v>
                </c:pt>
                <c:pt idx="11">
                  <c:v>3258</c:v>
                </c:pt>
                <c:pt idx="12">
                  <c:v>3513</c:v>
                </c:pt>
                <c:pt idx="13">
                  <c:v>3795</c:v>
                </c:pt>
                <c:pt idx="14">
                  <c:v>3476</c:v>
                </c:pt>
              </c:numCache>
            </c:numRef>
          </c:val>
          <c:extLst>
            <c:ext xmlns:c16="http://schemas.microsoft.com/office/drawing/2014/chart" uri="{C3380CC4-5D6E-409C-BE32-E72D297353CC}">
              <c16:uniqueId val="{00000003-C77B-406A-922A-566BCEC63C29}"/>
            </c:ext>
          </c:extLst>
        </c:ser>
        <c:ser>
          <c:idx val="4"/>
          <c:order val="4"/>
          <c:tx>
            <c:strRef>
              <c:f>'Sheet1 (2)'!$A$6</c:f>
              <c:strCache>
                <c:ptCount val="1"/>
                <c:pt idx="0">
                  <c:v>Lottery Tuition Assistance</c:v>
                </c:pt>
              </c:strCache>
            </c:strRef>
          </c:tx>
          <c:spPr>
            <a:solidFill>
              <a:schemeClr val="accent5"/>
            </a:solidFill>
            <a:ln>
              <a:noFill/>
            </a:ln>
            <a:effectLst/>
          </c:spPr>
          <c:invertIfNegative val="0"/>
          <c:dLbls>
            <c:spPr>
              <a:noFill/>
              <a:ln>
                <a:noFill/>
              </a:ln>
              <a:effectLst/>
            </c:spPr>
            <c:txPr>
              <a:bodyPr rot="-5400000" spcFirstLastPara="1" vertOverflow="ellipsis" wrap="square" anchor="ctr" anchorCtr="1"/>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(2)'!$B$6:$P$6</c:f>
              <c:numCache>
                <c:formatCode>#,##0</c:formatCode>
                <c:ptCount val="15"/>
                <c:pt idx="0">
                  <c:v>22148</c:v>
                </c:pt>
                <c:pt idx="1">
                  <c:v>25887</c:v>
                </c:pt>
                <c:pt idx="2">
                  <c:v>26112</c:v>
                </c:pt>
                <c:pt idx="3">
                  <c:v>26408</c:v>
                </c:pt>
                <c:pt idx="4">
                  <c:v>27001</c:v>
                </c:pt>
                <c:pt idx="5">
                  <c:v>28269</c:v>
                </c:pt>
                <c:pt idx="6">
                  <c:v>27699</c:v>
                </c:pt>
                <c:pt idx="7">
                  <c:v>25925</c:v>
                </c:pt>
                <c:pt idx="8">
                  <c:v>26257</c:v>
                </c:pt>
                <c:pt idx="9">
                  <c:v>27569</c:v>
                </c:pt>
                <c:pt idx="10">
                  <c:v>26217</c:v>
                </c:pt>
                <c:pt idx="11">
                  <c:v>27190</c:v>
                </c:pt>
                <c:pt idx="12">
                  <c:v>28588</c:v>
                </c:pt>
                <c:pt idx="13">
                  <c:v>29694</c:v>
                </c:pt>
                <c:pt idx="14">
                  <c:v>29008</c:v>
                </c:pt>
              </c:numCache>
            </c:numRef>
          </c:val>
          <c:extLst>
            <c:ext xmlns:c16="http://schemas.microsoft.com/office/drawing/2014/chart" uri="{C3380CC4-5D6E-409C-BE32-E72D297353CC}">
              <c16:uniqueId val="{00000004-C77B-406A-922A-566BCEC63C29}"/>
            </c:ext>
          </c:extLst>
        </c:ser>
        <c:dLbls>
          <c:showLegendKey val="0"/>
          <c:showVal val="0"/>
          <c:showCatName val="0"/>
          <c:showSerName val="0"/>
          <c:showPercent val="0"/>
          <c:showBubbleSize val="0"/>
        </c:dLbls>
        <c:gapWidth val="109"/>
        <c:overlap val="100"/>
        <c:axId val="549517296"/>
        <c:axId val="549516968"/>
      </c:barChart>
      <c:lineChart>
        <c:grouping val="standard"/>
        <c:varyColors val="0"/>
        <c:ser>
          <c:idx val="5"/>
          <c:order val="5"/>
          <c:tx>
            <c:strRef>
              <c:f>'Sheet1 (2)'!$A$7</c:f>
              <c:strCache>
                <c:ptCount val="1"/>
                <c:pt idx="0">
                  <c:v>TOTAL (Number of Awards)</c:v>
                </c:pt>
              </c:strCache>
            </c:strRef>
          </c:tx>
          <c:spPr>
            <a:ln w="28575" cap="rnd">
              <a:noFill/>
              <a:round/>
            </a:ln>
            <a:effectLst/>
          </c:spPr>
          <c:marker>
            <c:symbol val="none"/>
          </c:marker>
          <c:dLbls>
            <c:spPr>
              <a:noFill/>
              <a:ln>
                <a:noFill/>
              </a:ln>
              <a:effectLst/>
            </c:spPr>
            <c:txPr>
              <a:bodyPr rot="0" spcFirstLastPara="1" vertOverflow="ellipsis" vert="horz" wrap="square" anchor="ctr" anchorCtr="1"/>
              <a:lstStyle/>
              <a:p>
                <a:pPr>
                  <a:defRPr sz="1000" b="0" i="0" u="none" strike="noStrike" kern="1200" baseline="0">
                    <a:solidFill>
                      <a:srgbClr val="254149"/>
                    </a:solidFill>
                    <a:latin typeface="Segoe UI" panose="020B0502040204020203" pitchFamily="34" charset="0"/>
                    <a:ea typeface="+mn-ea"/>
                    <a:cs typeface="Segoe UI" panose="020B0502040204020203"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(2)'!$B$1:$P$1</c:f>
              <c:strCache>
                <c:ptCount val="15"/>
                <c:pt idx="0">
                  <c:v>Fall 2003</c:v>
                </c:pt>
                <c:pt idx="1">
                  <c:v>Fall 2004</c:v>
                </c:pt>
                <c:pt idx="2">
                  <c:v>Fall 2005</c:v>
                </c:pt>
                <c:pt idx="3">
                  <c:v>Fall 2006</c:v>
                </c:pt>
                <c:pt idx="4">
                  <c:v>Fall 2007</c:v>
                </c:pt>
                <c:pt idx="5">
                  <c:v>Fall 2008</c:v>
                </c:pt>
                <c:pt idx="6">
                  <c:v>Fall 2009</c:v>
                </c:pt>
                <c:pt idx="7">
                  <c:v>Fall 2010</c:v>
                </c:pt>
                <c:pt idx="8">
                  <c:v>Fall 2011</c:v>
                </c:pt>
                <c:pt idx="9">
                  <c:v>Fall 2012</c:v>
                </c:pt>
                <c:pt idx="10">
                  <c:v>Fall 2013</c:v>
                </c:pt>
                <c:pt idx="11">
                  <c:v>Fall 2014</c:v>
                </c:pt>
                <c:pt idx="12">
                  <c:v>Fall 2015</c:v>
                </c:pt>
                <c:pt idx="13">
                  <c:v>Fall 2016</c:v>
                </c:pt>
                <c:pt idx="14">
                  <c:v>Fall 2017</c:v>
                </c:pt>
              </c:strCache>
            </c:strRef>
          </c:cat>
          <c:val>
            <c:numRef>
              <c:f>'Sheet1 (2)'!$B$7:$P$7</c:f>
              <c:numCache>
                <c:formatCode>#,##0</c:formatCode>
                <c:ptCount val="15"/>
                <c:pt idx="0">
                  <c:v>73784</c:v>
                </c:pt>
                <c:pt idx="1">
                  <c:v>83815</c:v>
                </c:pt>
                <c:pt idx="2">
                  <c:v>84123</c:v>
                </c:pt>
                <c:pt idx="3">
                  <c:v>85616</c:v>
                </c:pt>
                <c:pt idx="4">
                  <c:v>87867</c:v>
                </c:pt>
                <c:pt idx="5">
                  <c:v>89775</c:v>
                </c:pt>
                <c:pt idx="6">
                  <c:v>93691</c:v>
                </c:pt>
                <c:pt idx="7">
                  <c:v>93517</c:v>
                </c:pt>
                <c:pt idx="8">
                  <c:v>92575</c:v>
                </c:pt>
                <c:pt idx="9">
                  <c:v>97358</c:v>
                </c:pt>
                <c:pt idx="10">
                  <c:v>95591</c:v>
                </c:pt>
                <c:pt idx="11">
                  <c:v>98465</c:v>
                </c:pt>
                <c:pt idx="12">
                  <c:v>103959</c:v>
                </c:pt>
                <c:pt idx="13">
                  <c:v>107269</c:v>
                </c:pt>
                <c:pt idx="14">
                  <c:v>109749</c:v>
                </c:pt>
              </c:numCache>
            </c:numRef>
          </c:val>
          <c:smooth val="0"/>
          <c:extLst>
            <c:ext xmlns:c16="http://schemas.microsoft.com/office/drawing/2014/chart" uri="{C3380CC4-5D6E-409C-BE32-E72D297353CC}">
              <c16:uniqueId val="{00000005-C77B-406A-922A-566BCEC63C29}"/>
            </c:ext>
          </c:extLst>
        </c:ser>
        <c:dLbls>
          <c:showLegendKey val="0"/>
          <c:showVal val="0"/>
          <c:showCatName val="0"/>
          <c:showSerName val="0"/>
          <c:showPercent val="0"/>
          <c:showBubbleSize val="0"/>
        </c:dLbls>
        <c:marker val="1"/>
        <c:smooth val="0"/>
        <c:axId val="559011448"/>
        <c:axId val="559018992"/>
      </c:lineChart>
      <c:catAx>
        <c:axId val="54951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254149"/>
                </a:solidFill>
                <a:latin typeface="Segoe UI" panose="020B0502040204020203" pitchFamily="34" charset="0"/>
                <a:ea typeface="+mn-ea"/>
                <a:cs typeface="Segoe UI" panose="020B0502040204020203" pitchFamily="34" charset="0"/>
              </a:defRPr>
            </a:pPr>
            <a:endParaRPr lang="en-US"/>
          </a:p>
        </c:txPr>
        <c:crossAx val="549516968"/>
        <c:crosses val="autoZero"/>
        <c:auto val="1"/>
        <c:lblAlgn val="ctr"/>
        <c:lblOffset val="100"/>
        <c:noMultiLvlLbl val="0"/>
      </c:catAx>
      <c:valAx>
        <c:axId val="549516968"/>
        <c:scaling>
          <c:orientation val="minMax"/>
          <c:max val="1300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254149"/>
                </a:solidFill>
                <a:latin typeface="Segoe UI" panose="020B0502040204020203" pitchFamily="34" charset="0"/>
                <a:ea typeface="+mn-ea"/>
                <a:cs typeface="Segoe UI" panose="020B0502040204020203" pitchFamily="34" charset="0"/>
              </a:defRPr>
            </a:pPr>
            <a:endParaRPr lang="en-US"/>
          </a:p>
        </c:txPr>
        <c:crossAx val="549517296"/>
        <c:crosses val="autoZero"/>
        <c:crossBetween val="between"/>
      </c:valAx>
      <c:valAx>
        <c:axId val="559018992"/>
        <c:scaling>
          <c:orientation val="minMax"/>
        </c:scaling>
        <c:delete val="1"/>
        <c:axPos val="r"/>
        <c:numFmt formatCode="#,##0" sourceLinked="1"/>
        <c:majorTickMark val="out"/>
        <c:minorTickMark val="none"/>
        <c:tickLblPos val="nextTo"/>
        <c:crossAx val="559011448"/>
        <c:crosses val="max"/>
        <c:crossBetween val="between"/>
      </c:valAx>
      <c:catAx>
        <c:axId val="559011448"/>
        <c:scaling>
          <c:orientation val="minMax"/>
        </c:scaling>
        <c:delete val="1"/>
        <c:axPos val="b"/>
        <c:numFmt formatCode="General" sourceLinked="1"/>
        <c:majorTickMark val="out"/>
        <c:minorTickMark val="none"/>
        <c:tickLblPos val="nextTo"/>
        <c:crossAx val="559018992"/>
        <c:crosses val="autoZero"/>
        <c:auto val="1"/>
        <c:lblAlgn val="ctr"/>
        <c:lblOffset val="100"/>
        <c:noMultiLvlLbl val="0"/>
      </c:catAx>
      <c:spPr>
        <a:noFill/>
        <a:ln>
          <a:noFill/>
        </a:ln>
        <a:effectLst/>
      </c:spPr>
    </c:plotArea>
    <c:legend>
      <c:legendPos val="b"/>
      <c:layout>
        <c:manualLayout>
          <c:xMode val="edge"/>
          <c:yMode val="edge"/>
          <c:x val="2.7009065050376158E-3"/>
          <c:y val="1.8496385358773886E-2"/>
          <c:w val="0.71895766505181191"/>
          <c:h val="3.964525457139305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sz="10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ofPieChart>
        <c:ofPieType val="bar"/>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885-4ACD-8254-C5F37E9DE52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885-4ACD-8254-C5F37E9DE52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885-4ACD-8254-C5F37E9DE520}"/>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885-4ACD-8254-C5F37E9DE520}"/>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885-4ACD-8254-C5F37E9DE520}"/>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7885-4ACD-8254-C5F37E9DE520}"/>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7885-4ACD-8254-C5F37E9DE520}"/>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7885-4ACD-8254-C5F37E9DE520}"/>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7885-4ACD-8254-C5F37E9DE520}"/>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7885-4ACD-8254-C5F37E9DE520}"/>
              </c:ext>
            </c:extLst>
          </c:dPt>
          <c:dLbls>
            <c:dLbl>
              <c:idx val="3"/>
              <c:layout>
                <c:manualLayout>
                  <c:x val="-0.10076099106750239"/>
                  <c:y val="-4.1511312486373995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885-4ACD-8254-C5F37E9DE520}"/>
                </c:ext>
              </c:extLst>
            </c:dLbl>
            <c:dLbl>
              <c:idx val="4"/>
              <c:layout>
                <c:manualLayout>
                  <c:x val="-0.21282122967985051"/>
                  <c:y val="1.2453393745912122E-2"/>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885-4ACD-8254-C5F37E9DE520}"/>
                </c:ext>
              </c:extLst>
            </c:dLbl>
            <c:dLbl>
              <c:idx val="5"/>
              <c:layout>
                <c:manualLayout>
                  <c:x val="-0.10375575394893893"/>
                  <c:y val="2.0755656243186997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885-4ACD-8254-C5F37E9DE520}"/>
                </c:ext>
              </c:extLst>
            </c:dLbl>
            <c:dLbl>
              <c:idx val="6"/>
              <c:layout>
                <c:manualLayout>
                  <c:x val="-0.22524529961295875"/>
                  <c:y val="-4.1511312486373995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7885-4ACD-8254-C5F37E9DE520}"/>
                </c:ext>
              </c:extLst>
            </c:dLbl>
            <c:dLbl>
              <c:idx val="7"/>
              <c:layout>
                <c:manualLayout>
                  <c:x val="-8.4267016798965338E-2"/>
                  <c:y val="6.2266968729560992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7885-4ACD-8254-C5F37E9DE520}"/>
                </c:ext>
              </c:extLst>
            </c:dLbl>
            <c:dLbl>
              <c:idx val="8"/>
              <c:layout>
                <c:manualLayout>
                  <c:x val="-0.14151518217701278"/>
                  <c:y val="8.302262497274799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7885-4ACD-8254-C5F37E9DE52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Sheet1!$A$2:$A$10</c:f>
              <c:strCache>
                <c:ptCount val="9"/>
                <c:pt idx="0">
                  <c:v>Lottery Funds</c:v>
                </c:pt>
                <c:pt idx="1">
                  <c:v>Federal Funds</c:v>
                </c:pt>
                <c:pt idx="2">
                  <c:v>State Appropriations Recurring</c:v>
                </c:pt>
                <c:pt idx="3">
                  <c:v>State Appropriations, Non-recurring</c:v>
                </c:pt>
                <c:pt idx="4">
                  <c:v>Other Funds - Licensing</c:v>
                </c:pt>
                <c:pt idx="5">
                  <c:v>Other Funds - PASCAL</c:v>
                </c:pt>
                <c:pt idx="6">
                  <c:v>Other Funds - SmartState Interest</c:v>
                </c:pt>
                <c:pt idx="7">
                  <c:v>Other Funds - EIA Centers of Excellence</c:v>
                </c:pt>
                <c:pt idx="8">
                  <c:v>Other Funds - EIA Teacher Recruitment</c:v>
                </c:pt>
              </c:strCache>
            </c:strRef>
          </c:cat>
          <c:val>
            <c:numRef>
              <c:f>Sheet1!$B$2:$B$10</c:f>
              <c:numCache>
                <c:formatCode>_("$"* #,##0_);_("$"* \(#,##0\);_("$"* "-"??_);_(@_)</c:formatCode>
                <c:ptCount val="9"/>
                <c:pt idx="0">
                  <c:v>390953681.41599995</c:v>
                </c:pt>
                <c:pt idx="1">
                  <c:v>714000</c:v>
                </c:pt>
                <c:pt idx="2">
                  <c:v>39408477</c:v>
                </c:pt>
                <c:pt idx="3">
                  <c:v>250000</c:v>
                </c:pt>
                <c:pt idx="4">
                  <c:v>421600</c:v>
                </c:pt>
                <c:pt idx="5">
                  <c:v>4351663</c:v>
                </c:pt>
                <c:pt idx="6">
                  <c:v>18200</c:v>
                </c:pt>
                <c:pt idx="7">
                  <c:v>1137526</c:v>
                </c:pt>
                <c:pt idx="8">
                  <c:v>4243527</c:v>
                </c:pt>
              </c:numCache>
            </c:numRef>
          </c:val>
          <c:extLst>
            <c:ext xmlns:c16="http://schemas.microsoft.com/office/drawing/2014/chart" uri="{C3380CC4-5D6E-409C-BE32-E72D297353CC}">
              <c16:uniqueId val="{00000014-7885-4ACD-8254-C5F37E9DE520}"/>
            </c:ext>
          </c:extLst>
        </c:ser>
        <c:dLbls>
          <c:dLblPos val="ctr"/>
          <c:showLegendKey val="0"/>
          <c:showVal val="0"/>
          <c:showCatName val="0"/>
          <c:showSerName val="0"/>
          <c:showPercent val="1"/>
          <c:showBubbleSize val="0"/>
          <c:showLeaderLines val="1"/>
        </c:dLbls>
        <c:gapWidth val="100"/>
        <c:splitType val="pos"/>
        <c:splitPos val="8"/>
        <c:secondPieSize val="75"/>
        <c:serLines>
          <c:spPr>
            <a:ln w="9525">
              <a:solidFill>
                <a:schemeClr val="dk1">
                  <a:lumMod val="50000"/>
                  <a:lumOff val="50000"/>
                </a:schemeClr>
              </a:solidFill>
              <a:round/>
            </a:ln>
            <a:effectLst/>
          </c:spPr>
        </c:serLines>
      </c:of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bar"/>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EF8-4433-A602-7B7F44E5C7F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EF8-4433-A602-7B7F44E5C7F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EF8-4433-A602-7B7F44E5C7F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EF8-4433-A602-7B7F44E5C7F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9EF8-4433-A602-7B7F44E5C7FC}"/>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9EF8-4433-A602-7B7F44E5C7FC}"/>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9EF8-4433-A602-7B7F44E5C7FC}"/>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9EF8-4433-A602-7B7F44E5C7FC}"/>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9EF8-4433-A602-7B7F44E5C7FC}"/>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9EF8-4433-A602-7B7F44E5C7FC}"/>
              </c:ext>
            </c:extLst>
          </c:dPt>
          <c:dLbls>
            <c:dLbl>
              <c:idx val="3"/>
              <c:layout>
                <c:manualLayout>
                  <c:x val="-0.20951121345681964"/>
                  <c:y val="-2.0921818623318746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EF8-4433-A602-7B7F44E5C7FC}"/>
                </c:ext>
              </c:extLst>
            </c:dLbl>
            <c:dLbl>
              <c:idx val="4"/>
              <c:layout>
                <c:manualLayout>
                  <c:x val="-7.430809947887769E-2"/>
                  <c:y val="2.0921818623317978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9EF8-4433-A602-7B7F44E5C7FC}"/>
                </c:ext>
              </c:extLst>
            </c:dLbl>
            <c:dLbl>
              <c:idx val="5"/>
              <c:layout>
                <c:manualLayout>
                  <c:x val="-0.15417259904656724"/>
                  <c:y val="6.276545586995393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9EF8-4433-A602-7B7F44E5C7FC}"/>
                </c:ext>
              </c:extLst>
            </c:dLbl>
            <c:dLbl>
              <c:idx val="6"/>
              <c:layout>
                <c:manualLayout>
                  <c:x val="-3.7766717322677189E-2"/>
                  <c:y val="0"/>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9EF8-4433-A602-7B7F44E5C7FC}"/>
                </c:ext>
              </c:extLst>
            </c:dLbl>
            <c:dLbl>
              <c:idx val="7"/>
              <c:layout>
                <c:manualLayout>
                  <c:x val="-0.18827788905902113"/>
                  <c:y val="0"/>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9EF8-4433-A602-7B7F44E5C7FC}"/>
                </c:ext>
              </c:extLst>
            </c:dLbl>
            <c:dLbl>
              <c:idx val="8"/>
              <c:layout>
                <c:manualLayout>
                  <c:x val="-0.14442823047158054"/>
                  <c:y val="4.1843637246634421E-3"/>
                </c:manualLayout>
              </c:layout>
              <c:dLblPos val="bestFi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9EF8-4433-A602-7B7F44E5C7F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Sheet1!$A$24:$A$32</c:f>
              <c:strCache>
                <c:ptCount val="9"/>
                <c:pt idx="0">
                  <c:v>Lottery Funds</c:v>
                </c:pt>
                <c:pt idx="1">
                  <c:v>Federal Funds</c:v>
                </c:pt>
                <c:pt idx="2">
                  <c:v>State Appropriations Recurring</c:v>
                </c:pt>
                <c:pt idx="3">
                  <c:v>State Appropriations, Non-recurring</c:v>
                </c:pt>
                <c:pt idx="4">
                  <c:v>Other Funds - Licensing</c:v>
                </c:pt>
                <c:pt idx="5">
                  <c:v>Other Funds - PASCAL</c:v>
                </c:pt>
                <c:pt idx="6">
                  <c:v>Other Funds - SmartState</c:v>
                </c:pt>
                <c:pt idx="7">
                  <c:v>Other Funds - EIA Centers of Excellence</c:v>
                </c:pt>
                <c:pt idx="8">
                  <c:v>Other Funds - EIA Teacher Recruitment</c:v>
                </c:pt>
              </c:strCache>
            </c:strRef>
          </c:cat>
          <c:val>
            <c:numRef>
              <c:f>Sheet1!$B$24:$B$32</c:f>
              <c:numCache>
                <c:formatCode>_("$"* #,##0_);_("$"* \(#,##0\);_("$"* "-"??_);_(@_)</c:formatCode>
                <c:ptCount val="9"/>
                <c:pt idx="0">
                  <c:v>390953681.41599995</c:v>
                </c:pt>
                <c:pt idx="1">
                  <c:v>714000</c:v>
                </c:pt>
                <c:pt idx="2">
                  <c:v>39408477</c:v>
                </c:pt>
                <c:pt idx="3">
                  <c:v>250000</c:v>
                </c:pt>
                <c:pt idx="4">
                  <c:v>421600</c:v>
                </c:pt>
                <c:pt idx="5">
                  <c:v>4351663</c:v>
                </c:pt>
                <c:pt idx="6">
                  <c:v>885284</c:v>
                </c:pt>
                <c:pt idx="7">
                  <c:v>1137526</c:v>
                </c:pt>
                <c:pt idx="8">
                  <c:v>4243527</c:v>
                </c:pt>
              </c:numCache>
            </c:numRef>
          </c:val>
          <c:extLst>
            <c:ext xmlns:c16="http://schemas.microsoft.com/office/drawing/2014/chart" uri="{C3380CC4-5D6E-409C-BE32-E72D297353CC}">
              <c16:uniqueId val="{00000014-9EF8-4433-A602-7B7F44E5C7FC}"/>
            </c:ext>
          </c:extLst>
        </c:ser>
        <c:dLbls>
          <c:dLblPos val="ctr"/>
          <c:showLegendKey val="0"/>
          <c:showVal val="0"/>
          <c:showCatName val="0"/>
          <c:showSerName val="0"/>
          <c:showPercent val="1"/>
          <c:showBubbleSize val="0"/>
          <c:showLeaderLines val="1"/>
        </c:dLbls>
        <c:gapWidth val="100"/>
        <c:splitType val="pos"/>
        <c:splitPos val="8"/>
        <c:secondPieSize val="75"/>
        <c:serLines>
          <c:spPr>
            <a:ln w="9525">
              <a:solidFill>
                <a:schemeClr val="dk1">
                  <a:lumMod val="50000"/>
                  <a:lumOff val="50000"/>
                </a:schemeClr>
              </a:solidFill>
              <a:round/>
            </a:ln>
            <a:effectLst/>
          </c:spPr>
        </c:serLines>
      </c:ofPieChart>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Undergraduate Enrollments</a:t>
            </a:r>
            <a:r>
              <a:rPr lang="en-US" baseline="0"/>
              <a:t> at Four-Year S.C. Institutions</a:t>
            </a:r>
            <a:endParaRPr lang="en-US"/>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'4-year'!$B$3</c:f>
              <c:strCache>
                <c:ptCount val="1"/>
                <c:pt idx="0">
                  <c:v>In-state</c:v>
                </c:pt>
              </c:strCache>
            </c:strRef>
          </c:tx>
          <c:spPr>
            <a:solidFill>
              <a:srgbClr val="3399FF"/>
            </a:solidFill>
            <a:ln>
              <a:noFill/>
            </a:ln>
            <a:effectLst/>
          </c:spPr>
          <c:invertIfNegative val="0"/>
          <c:cat>
            <c:strRef>
              <c:f>'4-year'!$C$2:$AA$2</c:f>
              <c:strCach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strCache>
            </c:strRef>
          </c:cat>
          <c:val>
            <c:numRef>
              <c:f>'4-year'!$C$3:$AA$3</c:f>
              <c:numCache>
                <c:formatCode>General</c:formatCode>
                <c:ptCount val="25"/>
                <c:pt idx="0">
                  <c:v>52434</c:v>
                </c:pt>
                <c:pt idx="1">
                  <c:v>51424</c:v>
                </c:pt>
                <c:pt idx="2">
                  <c:v>50883</c:v>
                </c:pt>
                <c:pt idx="3">
                  <c:v>50267</c:v>
                </c:pt>
                <c:pt idx="4">
                  <c:v>49514</c:v>
                </c:pt>
                <c:pt idx="5">
                  <c:v>50631</c:v>
                </c:pt>
                <c:pt idx="6">
                  <c:v>50394</c:v>
                </c:pt>
                <c:pt idx="7">
                  <c:v>50158</c:v>
                </c:pt>
                <c:pt idx="8">
                  <c:v>50901</c:v>
                </c:pt>
                <c:pt idx="9">
                  <c:v>52853</c:v>
                </c:pt>
                <c:pt idx="10">
                  <c:v>53905</c:v>
                </c:pt>
                <c:pt idx="11">
                  <c:v>54906</c:v>
                </c:pt>
                <c:pt idx="12">
                  <c:v>55624</c:v>
                </c:pt>
                <c:pt idx="13">
                  <c:v>55769</c:v>
                </c:pt>
                <c:pt idx="14">
                  <c:v>55704</c:v>
                </c:pt>
                <c:pt idx="15">
                  <c:v>56649</c:v>
                </c:pt>
                <c:pt idx="16">
                  <c:v>58238</c:v>
                </c:pt>
                <c:pt idx="17">
                  <c:v>59048</c:v>
                </c:pt>
                <c:pt idx="18">
                  <c:v>60394</c:v>
                </c:pt>
                <c:pt idx="19">
                  <c:v>61000</c:v>
                </c:pt>
                <c:pt idx="20">
                  <c:v>61937</c:v>
                </c:pt>
                <c:pt idx="21">
                  <c:v>61682</c:v>
                </c:pt>
                <c:pt idx="22">
                  <c:v>62336</c:v>
                </c:pt>
                <c:pt idx="23">
                  <c:v>62500</c:v>
                </c:pt>
                <c:pt idx="24">
                  <c:v>63213</c:v>
                </c:pt>
              </c:numCache>
            </c:numRef>
          </c:val>
          <c:extLst>
            <c:ext xmlns:c16="http://schemas.microsoft.com/office/drawing/2014/chart" uri="{C3380CC4-5D6E-409C-BE32-E72D297353CC}">
              <c16:uniqueId val="{00000000-2BED-448A-BEB7-668552F92088}"/>
            </c:ext>
          </c:extLst>
        </c:ser>
        <c:dLbls>
          <c:showLegendKey val="0"/>
          <c:showVal val="0"/>
          <c:showCatName val="0"/>
          <c:showSerName val="0"/>
          <c:showPercent val="0"/>
          <c:showBubbleSize val="0"/>
        </c:dLbls>
        <c:gapWidth val="219"/>
        <c:axId val="518081168"/>
        <c:axId val="518082152"/>
      </c:barChart>
      <c:lineChart>
        <c:grouping val="standard"/>
        <c:varyColors val="0"/>
        <c:ser>
          <c:idx val="1"/>
          <c:order val="1"/>
          <c:tx>
            <c:strRef>
              <c:f>'4-year'!$B$4</c:f>
              <c:strCache>
                <c:ptCount val="1"/>
                <c:pt idx="0">
                  <c:v>Out-of-state</c:v>
                </c:pt>
              </c:strCache>
            </c:strRef>
          </c:tx>
          <c:spPr>
            <a:ln w="31750" cap="rnd">
              <a:solidFill>
                <a:srgbClr val="FF9900"/>
              </a:solidFill>
              <a:round/>
            </a:ln>
            <a:effectLst/>
          </c:spPr>
          <c:marker>
            <c:symbol val="none"/>
          </c:marker>
          <c:cat>
            <c:strRef>
              <c:f>'4-year'!$C$2:$AA$2</c:f>
              <c:strCach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strCache>
            </c:strRef>
          </c:cat>
          <c:val>
            <c:numRef>
              <c:f>'4-year'!$C$4:$AA$4</c:f>
              <c:numCache>
                <c:formatCode>General</c:formatCode>
                <c:ptCount val="25"/>
                <c:pt idx="0">
                  <c:v>13053</c:v>
                </c:pt>
                <c:pt idx="1">
                  <c:v>13381</c:v>
                </c:pt>
                <c:pt idx="2">
                  <c:v>14358</c:v>
                </c:pt>
                <c:pt idx="3">
                  <c:v>14973</c:v>
                </c:pt>
                <c:pt idx="4">
                  <c:v>15664</c:v>
                </c:pt>
                <c:pt idx="5">
                  <c:v>15639</c:v>
                </c:pt>
                <c:pt idx="6">
                  <c:v>16407</c:v>
                </c:pt>
                <c:pt idx="7">
                  <c:v>16749</c:v>
                </c:pt>
                <c:pt idx="8">
                  <c:v>17158</c:v>
                </c:pt>
                <c:pt idx="9">
                  <c:v>17566</c:v>
                </c:pt>
                <c:pt idx="10">
                  <c:v>17955</c:v>
                </c:pt>
                <c:pt idx="11">
                  <c:v>18481</c:v>
                </c:pt>
                <c:pt idx="12">
                  <c:v>19412</c:v>
                </c:pt>
                <c:pt idx="13">
                  <c:v>20076</c:v>
                </c:pt>
                <c:pt idx="14">
                  <c:v>21249</c:v>
                </c:pt>
                <c:pt idx="15">
                  <c:v>22298</c:v>
                </c:pt>
                <c:pt idx="16">
                  <c:v>23602</c:v>
                </c:pt>
                <c:pt idx="17">
                  <c:v>24411</c:v>
                </c:pt>
                <c:pt idx="18">
                  <c:v>25456</c:v>
                </c:pt>
                <c:pt idx="19">
                  <c:v>26228</c:v>
                </c:pt>
                <c:pt idx="20">
                  <c:v>25962</c:v>
                </c:pt>
                <c:pt idx="21">
                  <c:v>27545</c:v>
                </c:pt>
                <c:pt idx="22">
                  <c:v>28609</c:v>
                </c:pt>
                <c:pt idx="23">
                  <c:v>29436</c:v>
                </c:pt>
                <c:pt idx="24">
                  <c:v>30172</c:v>
                </c:pt>
              </c:numCache>
            </c:numRef>
          </c:val>
          <c:smooth val="0"/>
          <c:extLst>
            <c:ext xmlns:c16="http://schemas.microsoft.com/office/drawing/2014/chart" uri="{C3380CC4-5D6E-409C-BE32-E72D297353CC}">
              <c16:uniqueId val="{00000001-2BED-448A-BEB7-668552F92088}"/>
            </c:ext>
          </c:extLst>
        </c:ser>
        <c:dLbls>
          <c:showLegendKey val="0"/>
          <c:showVal val="0"/>
          <c:showCatName val="0"/>
          <c:showSerName val="0"/>
          <c:showPercent val="0"/>
          <c:showBubbleSize val="0"/>
        </c:dLbls>
        <c:marker val="1"/>
        <c:smooth val="0"/>
        <c:axId val="638969944"/>
        <c:axId val="638969288"/>
      </c:lineChart>
      <c:catAx>
        <c:axId val="51808116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18082152"/>
        <c:crosses val="autoZero"/>
        <c:auto val="1"/>
        <c:lblAlgn val="ctr"/>
        <c:lblOffset val="100"/>
        <c:noMultiLvlLbl val="0"/>
      </c:catAx>
      <c:valAx>
        <c:axId val="518082152"/>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In-State</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18081168"/>
        <c:crosses val="autoZero"/>
        <c:crossBetween val="between"/>
      </c:valAx>
      <c:valAx>
        <c:axId val="638969288"/>
        <c:scaling>
          <c:orientation val="minMax"/>
        </c:scaling>
        <c:delete val="0"/>
        <c:axPos val="r"/>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Out-of-State</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638969944"/>
        <c:crosses val="max"/>
        <c:crossBetween val="between"/>
      </c:valAx>
      <c:catAx>
        <c:axId val="638969944"/>
        <c:scaling>
          <c:orientation val="minMax"/>
        </c:scaling>
        <c:delete val="1"/>
        <c:axPos val="b"/>
        <c:numFmt formatCode="General" sourceLinked="1"/>
        <c:majorTickMark val="out"/>
        <c:minorTickMark val="none"/>
        <c:tickLblPos val="nextTo"/>
        <c:crossAx val="6389692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Research</a:t>
            </a:r>
            <a:r>
              <a:rPr lang="en-US" baseline="0"/>
              <a:t> Institutions, First-Time Freshmen</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Applied_Accepted_Enrolled!$A$27</c:f>
              <c:strCache>
                <c:ptCount val="1"/>
                <c:pt idx="0">
                  <c:v>Applied</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Applied_Accepted_Enrolled!$B$26:$F$26</c:f>
              <c:numCache>
                <c:formatCode>General</c:formatCode>
                <c:ptCount val="5"/>
                <c:pt idx="0">
                  <c:v>2013</c:v>
                </c:pt>
                <c:pt idx="1">
                  <c:v>2014</c:v>
                </c:pt>
                <c:pt idx="2">
                  <c:v>2015</c:v>
                </c:pt>
                <c:pt idx="3">
                  <c:v>2016</c:v>
                </c:pt>
                <c:pt idx="4">
                  <c:v>2017</c:v>
                </c:pt>
              </c:numCache>
            </c:numRef>
          </c:cat>
          <c:val>
            <c:numRef>
              <c:f>Applied_Accepted_Enrolled!$B$27:$F$27</c:f>
              <c:numCache>
                <c:formatCode>_(* #,##0_);_(* \(#,##0\);_(* "-"??_);_(@_)</c:formatCode>
                <c:ptCount val="5"/>
                <c:pt idx="0">
                  <c:v>41639</c:v>
                </c:pt>
                <c:pt idx="1">
                  <c:v>44098</c:v>
                </c:pt>
                <c:pt idx="2">
                  <c:v>48136</c:v>
                </c:pt>
                <c:pt idx="3">
                  <c:v>48563</c:v>
                </c:pt>
                <c:pt idx="4">
                  <c:v>52261</c:v>
                </c:pt>
              </c:numCache>
            </c:numRef>
          </c:val>
          <c:smooth val="0"/>
          <c:extLst>
            <c:ext xmlns:c16="http://schemas.microsoft.com/office/drawing/2014/chart" uri="{C3380CC4-5D6E-409C-BE32-E72D297353CC}">
              <c16:uniqueId val="{00000000-AB0D-431D-B207-DBE677EC936B}"/>
            </c:ext>
          </c:extLst>
        </c:ser>
        <c:ser>
          <c:idx val="1"/>
          <c:order val="1"/>
          <c:tx>
            <c:strRef>
              <c:f>Applied_Accepted_Enrolled!$A$28</c:f>
              <c:strCache>
                <c:ptCount val="1"/>
                <c:pt idx="0">
                  <c:v>Accepted</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Applied_Accepted_Enrolled!$B$26:$F$26</c:f>
              <c:numCache>
                <c:formatCode>General</c:formatCode>
                <c:ptCount val="5"/>
                <c:pt idx="0">
                  <c:v>2013</c:v>
                </c:pt>
                <c:pt idx="1">
                  <c:v>2014</c:v>
                </c:pt>
                <c:pt idx="2">
                  <c:v>2015</c:v>
                </c:pt>
                <c:pt idx="3">
                  <c:v>2016</c:v>
                </c:pt>
                <c:pt idx="4">
                  <c:v>2017</c:v>
                </c:pt>
              </c:numCache>
            </c:numRef>
          </c:cat>
          <c:val>
            <c:numRef>
              <c:f>Applied_Accepted_Enrolled!$B$28:$F$28</c:f>
              <c:numCache>
                <c:formatCode>_(* #,##0_);_(* \(#,##0\);_(* "-"??_);_(@_)</c:formatCode>
                <c:ptCount val="5"/>
                <c:pt idx="0">
                  <c:v>25489</c:v>
                </c:pt>
                <c:pt idx="1">
                  <c:v>26147</c:v>
                </c:pt>
                <c:pt idx="2">
                  <c:v>28094</c:v>
                </c:pt>
                <c:pt idx="3">
                  <c:v>28964</c:v>
                </c:pt>
                <c:pt idx="4">
                  <c:v>31192</c:v>
                </c:pt>
              </c:numCache>
            </c:numRef>
          </c:val>
          <c:smooth val="0"/>
          <c:extLst>
            <c:ext xmlns:c16="http://schemas.microsoft.com/office/drawing/2014/chart" uri="{C3380CC4-5D6E-409C-BE32-E72D297353CC}">
              <c16:uniqueId val="{00000001-AB0D-431D-B207-DBE677EC936B}"/>
            </c:ext>
          </c:extLst>
        </c:ser>
        <c:ser>
          <c:idx val="2"/>
          <c:order val="2"/>
          <c:tx>
            <c:strRef>
              <c:f>Applied_Accepted_Enrolled!$A$29</c:f>
              <c:strCache>
                <c:ptCount val="1"/>
                <c:pt idx="0">
                  <c:v>Enrolled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Applied_Accepted_Enrolled!$B$26:$F$26</c:f>
              <c:numCache>
                <c:formatCode>General</c:formatCode>
                <c:ptCount val="5"/>
                <c:pt idx="0">
                  <c:v>2013</c:v>
                </c:pt>
                <c:pt idx="1">
                  <c:v>2014</c:v>
                </c:pt>
                <c:pt idx="2">
                  <c:v>2015</c:v>
                </c:pt>
                <c:pt idx="3">
                  <c:v>2016</c:v>
                </c:pt>
                <c:pt idx="4">
                  <c:v>2017</c:v>
                </c:pt>
              </c:numCache>
            </c:numRef>
          </c:cat>
          <c:val>
            <c:numRef>
              <c:f>Applied_Accepted_Enrolled!$B$29:$F$29</c:f>
              <c:numCache>
                <c:formatCode>_(* #,##0_);_(* \(#,##0\);_(* "-"??_);_(@_)</c:formatCode>
                <c:ptCount val="5"/>
                <c:pt idx="0">
                  <c:v>8335</c:v>
                </c:pt>
                <c:pt idx="1">
                  <c:v>8455</c:v>
                </c:pt>
                <c:pt idx="2">
                  <c:v>8646</c:v>
                </c:pt>
                <c:pt idx="3">
                  <c:v>8794</c:v>
                </c:pt>
                <c:pt idx="4">
                  <c:v>9529</c:v>
                </c:pt>
              </c:numCache>
            </c:numRef>
          </c:val>
          <c:smooth val="0"/>
          <c:extLst>
            <c:ext xmlns:c16="http://schemas.microsoft.com/office/drawing/2014/chart" uri="{C3380CC4-5D6E-409C-BE32-E72D297353CC}">
              <c16:uniqueId val="{00000002-AB0D-431D-B207-DBE677EC936B}"/>
            </c:ext>
          </c:extLst>
        </c:ser>
        <c:dLbls>
          <c:dLblPos val="t"/>
          <c:showLegendKey val="0"/>
          <c:showVal val="1"/>
          <c:showCatName val="0"/>
          <c:showSerName val="0"/>
          <c:showPercent val="0"/>
          <c:showBubbleSize val="0"/>
        </c:dLbls>
        <c:smooth val="0"/>
        <c:axId val="654550160"/>
        <c:axId val="654566560"/>
      </c:lineChart>
      <c:catAx>
        <c:axId val="65455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4566560"/>
        <c:crosses val="autoZero"/>
        <c:auto val="1"/>
        <c:lblAlgn val="ctr"/>
        <c:lblOffset val="100"/>
        <c:noMultiLvlLbl val="0"/>
      </c:catAx>
      <c:valAx>
        <c:axId val="65456656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455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Four Year Comprehensive Institutions,</a:t>
            </a:r>
            <a:r>
              <a:rPr lang="en-US" sz="1400" baseline="0"/>
              <a:t> First-Time Freshmen</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Applied_Accepted_Enrolled!$A$33</c:f>
              <c:strCache>
                <c:ptCount val="1"/>
                <c:pt idx="0">
                  <c:v>Applied</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Applied_Accepted_Enrolled!$B$32:$F$32</c:f>
              <c:numCache>
                <c:formatCode>General</c:formatCode>
                <c:ptCount val="5"/>
                <c:pt idx="0">
                  <c:v>2013</c:v>
                </c:pt>
                <c:pt idx="1">
                  <c:v>2014</c:v>
                </c:pt>
                <c:pt idx="2">
                  <c:v>2015</c:v>
                </c:pt>
                <c:pt idx="3">
                  <c:v>2016</c:v>
                </c:pt>
                <c:pt idx="4">
                  <c:v>2017</c:v>
                </c:pt>
              </c:numCache>
            </c:numRef>
          </c:cat>
          <c:val>
            <c:numRef>
              <c:f>Applied_Accepted_Enrolled!$B$33:$F$33</c:f>
              <c:numCache>
                <c:formatCode>_(* #,##0_);_(* \(#,##0\);_(* "-"??_);_(@_)</c:formatCode>
                <c:ptCount val="5"/>
                <c:pt idx="0">
                  <c:v>46106</c:v>
                </c:pt>
                <c:pt idx="1">
                  <c:v>50637</c:v>
                </c:pt>
                <c:pt idx="2">
                  <c:v>53417</c:v>
                </c:pt>
                <c:pt idx="3">
                  <c:v>53704</c:v>
                </c:pt>
                <c:pt idx="4">
                  <c:v>57486</c:v>
                </c:pt>
              </c:numCache>
            </c:numRef>
          </c:val>
          <c:smooth val="0"/>
          <c:extLst>
            <c:ext xmlns:c16="http://schemas.microsoft.com/office/drawing/2014/chart" uri="{C3380CC4-5D6E-409C-BE32-E72D297353CC}">
              <c16:uniqueId val="{00000000-48FE-4544-AB19-24165141B513}"/>
            </c:ext>
          </c:extLst>
        </c:ser>
        <c:ser>
          <c:idx val="1"/>
          <c:order val="1"/>
          <c:tx>
            <c:strRef>
              <c:f>Applied_Accepted_Enrolled!$A$34</c:f>
              <c:strCache>
                <c:ptCount val="1"/>
                <c:pt idx="0">
                  <c:v>Accepted</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Applied_Accepted_Enrolled!$B$32:$F$32</c:f>
              <c:numCache>
                <c:formatCode>General</c:formatCode>
                <c:ptCount val="5"/>
                <c:pt idx="0">
                  <c:v>2013</c:v>
                </c:pt>
                <c:pt idx="1">
                  <c:v>2014</c:v>
                </c:pt>
                <c:pt idx="2">
                  <c:v>2015</c:v>
                </c:pt>
                <c:pt idx="3">
                  <c:v>2016</c:v>
                </c:pt>
                <c:pt idx="4">
                  <c:v>2017</c:v>
                </c:pt>
              </c:numCache>
            </c:numRef>
          </c:cat>
          <c:val>
            <c:numRef>
              <c:f>Applied_Accepted_Enrolled!$B$34:$F$34</c:f>
              <c:numCache>
                <c:formatCode>_(* #,##0_);_(* \(#,##0\);_(* "-"??_);_(@_)</c:formatCode>
                <c:ptCount val="5"/>
                <c:pt idx="0">
                  <c:v>32003</c:v>
                </c:pt>
                <c:pt idx="1">
                  <c:v>34226</c:v>
                </c:pt>
                <c:pt idx="2">
                  <c:v>35202</c:v>
                </c:pt>
                <c:pt idx="3">
                  <c:v>36624</c:v>
                </c:pt>
                <c:pt idx="4">
                  <c:v>38642</c:v>
                </c:pt>
              </c:numCache>
            </c:numRef>
          </c:val>
          <c:smooth val="0"/>
          <c:extLst>
            <c:ext xmlns:c16="http://schemas.microsoft.com/office/drawing/2014/chart" uri="{C3380CC4-5D6E-409C-BE32-E72D297353CC}">
              <c16:uniqueId val="{00000001-48FE-4544-AB19-24165141B513}"/>
            </c:ext>
          </c:extLst>
        </c:ser>
        <c:ser>
          <c:idx val="2"/>
          <c:order val="2"/>
          <c:tx>
            <c:strRef>
              <c:f>Applied_Accepted_Enrolled!$A$35</c:f>
              <c:strCache>
                <c:ptCount val="1"/>
                <c:pt idx="0">
                  <c:v>Enrolled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Applied_Accepted_Enrolled!$B$32:$F$32</c:f>
              <c:numCache>
                <c:formatCode>General</c:formatCode>
                <c:ptCount val="5"/>
                <c:pt idx="0">
                  <c:v>2013</c:v>
                </c:pt>
                <c:pt idx="1">
                  <c:v>2014</c:v>
                </c:pt>
                <c:pt idx="2">
                  <c:v>2015</c:v>
                </c:pt>
                <c:pt idx="3">
                  <c:v>2016</c:v>
                </c:pt>
                <c:pt idx="4">
                  <c:v>2017</c:v>
                </c:pt>
              </c:numCache>
            </c:numRef>
          </c:cat>
          <c:val>
            <c:numRef>
              <c:f>Applied_Accepted_Enrolled!$B$35:$F$35</c:f>
              <c:numCache>
                <c:formatCode>_(* #,##0_);_(* \(#,##0\);_(* "-"??_);_(@_)</c:formatCode>
                <c:ptCount val="5"/>
                <c:pt idx="0">
                  <c:v>9605</c:v>
                </c:pt>
                <c:pt idx="1">
                  <c:v>9977</c:v>
                </c:pt>
                <c:pt idx="2">
                  <c:v>10057</c:v>
                </c:pt>
                <c:pt idx="3">
                  <c:v>10241</c:v>
                </c:pt>
                <c:pt idx="4">
                  <c:v>9950</c:v>
                </c:pt>
              </c:numCache>
            </c:numRef>
          </c:val>
          <c:smooth val="0"/>
          <c:extLst>
            <c:ext xmlns:c16="http://schemas.microsoft.com/office/drawing/2014/chart" uri="{C3380CC4-5D6E-409C-BE32-E72D297353CC}">
              <c16:uniqueId val="{00000002-48FE-4544-AB19-24165141B513}"/>
            </c:ext>
          </c:extLst>
        </c:ser>
        <c:dLbls>
          <c:dLblPos val="t"/>
          <c:showLegendKey val="0"/>
          <c:showVal val="1"/>
          <c:showCatName val="0"/>
          <c:showSerName val="0"/>
          <c:showPercent val="0"/>
          <c:showBubbleSize val="0"/>
        </c:dLbls>
        <c:smooth val="0"/>
        <c:axId val="654548848"/>
        <c:axId val="654539336"/>
      </c:lineChart>
      <c:catAx>
        <c:axId val="65454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4539336"/>
        <c:crosses val="autoZero"/>
        <c:auto val="1"/>
        <c:lblAlgn val="ctr"/>
        <c:lblOffset val="100"/>
        <c:noMultiLvlLbl val="0"/>
      </c:catAx>
      <c:valAx>
        <c:axId val="65453933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4548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Percentage of Applicants Offered Admission</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dLbl>
              <c:idx val="1"/>
              <c:layout>
                <c:manualLayout>
                  <c:x val="-5.1695309354637092E-2"/>
                  <c:y val="-0.1191783318751822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D9-438E-9A0A-5E1086AD389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Applied_Accepted_Enrolled!$B$39:$F$39</c:f>
              <c:numCache>
                <c:formatCode>General</c:formatCode>
                <c:ptCount val="5"/>
                <c:pt idx="0">
                  <c:v>2013</c:v>
                </c:pt>
                <c:pt idx="1">
                  <c:v>2014</c:v>
                </c:pt>
                <c:pt idx="2">
                  <c:v>2015</c:v>
                </c:pt>
                <c:pt idx="3">
                  <c:v>2016</c:v>
                </c:pt>
                <c:pt idx="4">
                  <c:v>2017</c:v>
                </c:pt>
              </c:numCache>
            </c:numRef>
          </c:cat>
          <c:val>
            <c:numRef>
              <c:f>Applied_Accepted_Enrolled!$B$40:$F$40</c:f>
              <c:numCache>
                <c:formatCode>0.0%</c:formatCode>
                <c:ptCount val="5"/>
                <c:pt idx="0">
                  <c:v>0.61199999999999999</c:v>
                </c:pt>
                <c:pt idx="1">
                  <c:v>0.59299999999999997</c:v>
                </c:pt>
                <c:pt idx="2">
                  <c:v>0.58399999999999996</c:v>
                </c:pt>
                <c:pt idx="3">
                  <c:v>0.59599999999999997</c:v>
                </c:pt>
                <c:pt idx="4">
                  <c:v>0.59699999999999998</c:v>
                </c:pt>
              </c:numCache>
            </c:numRef>
          </c:val>
          <c:smooth val="0"/>
          <c:extLst>
            <c:ext xmlns:c16="http://schemas.microsoft.com/office/drawing/2014/chart" uri="{C3380CC4-5D6E-409C-BE32-E72D297353CC}">
              <c16:uniqueId val="{00000000-73D9-438E-9A0A-5E1086AD3898}"/>
            </c:ext>
          </c:extLst>
        </c:ser>
        <c:dLbls>
          <c:showLegendKey val="0"/>
          <c:showVal val="0"/>
          <c:showCatName val="0"/>
          <c:showSerName val="0"/>
          <c:showPercent val="0"/>
          <c:showBubbleSize val="0"/>
        </c:dLbls>
        <c:smooth val="0"/>
        <c:axId val="750945736"/>
        <c:axId val="750944424"/>
      </c:lineChart>
      <c:catAx>
        <c:axId val="750945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944424"/>
        <c:crosses val="autoZero"/>
        <c:auto val="1"/>
        <c:lblAlgn val="ctr"/>
        <c:lblOffset val="100"/>
        <c:noMultiLvlLbl val="0"/>
      </c:catAx>
      <c:valAx>
        <c:axId val="75094442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5094573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F175B7-EDF6-4F72-8A8D-D959DB5EE56A}"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687D1839-244F-4344-8347-C4ED6F45D73D}">
      <dgm:prSet custT="1"/>
      <dgm:spPr/>
      <dgm:t>
        <a:bodyPr/>
        <a:lstStyle/>
        <a:p>
          <a:pPr rtl="0"/>
          <a:r>
            <a:rPr lang="en-US" sz="1200" dirty="0">
              <a:latin typeface="Segoe UI" panose="020B0502040204020203" pitchFamily="34" charset="0"/>
              <a:cs typeface="Segoe UI" panose="020B0502040204020203" pitchFamily="34" charset="0"/>
            </a:rPr>
            <a:t>Goals to be achieved through this mission:</a:t>
          </a:r>
        </a:p>
      </dgm:t>
    </dgm:pt>
    <dgm:pt modelId="{53652504-5E96-41E1-ABA3-C751AA619582}" type="parTrans" cxnId="{8ADE0B70-E013-494B-A883-4C15981C5918}">
      <dgm:prSet/>
      <dgm:spPr/>
      <dgm:t>
        <a:bodyPr/>
        <a:lstStyle/>
        <a:p>
          <a:endParaRPr lang="en-US"/>
        </a:p>
      </dgm:t>
    </dgm:pt>
    <dgm:pt modelId="{964DA178-6155-4850-9C35-6D231744B00D}" type="sibTrans" cxnId="{8ADE0B70-E013-494B-A883-4C15981C5918}">
      <dgm:prSet/>
      <dgm:spPr/>
      <dgm:t>
        <a:bodyPr/>
        <a:lstStyle/>
        <a:p>
          <a:endParaRPr lang="en-US"/>
        </a:p>
      </dgm:t>
    </dgm:pt>
    <dgm:pt modelId="{A1575B25-B5C9-442B-9BF7-E72367ACE8B6}">
      <dgm:prSet custT="1"/>
      <dgm:spPr/>
      <dgm:t>
        <a:bodyPr/>
        <a:lstStyle/>
        <a:p>
          <a:pPr rtl="0"/>
          <a:r>
            <a:rPr lang="en-US" sz="1000" dirty="0">
              <a:latin typeface="Segoe UI" panose="020B0502040204020203" pitchFamily="34" charset="0"/>
              <a:cs typeface="Segoe UI" panose="020B0502040204020203" pitchFamily="34" charset="0"/>
            </a:rPr>
            <a:t>High academic quality</a:t>
          </a:r>
        </a:p>
      </dgm:t>
    </dgm:pt>
    <dgm:pt modelId="{37BC6D5F-7CD3-4558-B3EB-6D903146085F}" type="parTrans" cxnId="{B7D7DF2F-1140-42E7-BE36-03F1A319354F}">
      <dgm:prSet/>
      <dgm:spPr/>
      <dgm:t>
        <a:bodyPr/>
        <a:lstStyle/>
        <a:p>
          <a:endParaRPr lang="en-US"/>
        </a:p>
      </dgm:t>
    </dgm:pt>
    <dgm:pt modelId="{09129F8E-104E-45B0-B8B6-545F9A960A61}" type="sibTrans" cxnId="{B7D7DF2F-1140-42E7-BE36-03F1A319354F}">
      <dgm:prSet/>
      <dgm:spPr/>
      <dgm:t>
        <a:bodyPr/>
        <a:lstStyle/>
        <a:p>
          <a:endParaRPr lang="en-US"/>
        </a:p>
      </dgm:t>
    </dgm:pt>
    <dgm:pt modelId="{EFBB4421-7CBD-4551-9F89-F167B8535C45}">
      <dgm:prSet custT="1"/>
      <dgm:spPr/>
      <dgm:t>
        <a:bodyPr/>
        <a:lstStyle/>
        <a:p>
          <a:pPr rtl="0"/>
          <a:r>
            <a:rPr lang="en-US" sz="1000" dirty="0">
              <a:latin typeface="Segoe UI" panose="020B0502040204020203" pitchFamily="34" charset="0"/>
              <a:cs typeface="Segoe UI" panose="020B0502040204020203" pitchFamily="34" charset="0"/>
            </a:rPr>
            <a:t>Affordable and accessible </a:t>
          </a:r>
        </a:p>
        <a:p>
          <a:pPr rtl="0"/>
          <a:r>
            <a:rPr lang="en-US" sz="1000" dirty="0">
              <a:latin typeface="Segoe UI" panose="020B0502040204020203" pitchFamily="34" charset="0"/>
              <a:cs typeface="Segoe UI" panose="020B0502040204020203" pitchFamily="34" charset="0"/>
            </a:rPr>
            <a:t>education</a:t>
          </a:r>
        </a:p>
      </dgm:t>
    </dgm:pt>
    <dgm:pt modelId="{2DD18DFC-AEA3-42FF-ABA0-8D1BBE947A04}" type="parTrans" cxnId="{AD87FEDF-F718-4462-A9BB-BCBCF60B9C07}">
      <dgm:prSet/>
      <dgm:spPr/>
      <dgm:t>
        <a:bodyPr/>
        <a:lstStyle/>
        <a:p>
          <a:endParaRPr lang="en-US"/>
        </a:p>
      </dgm:t>
    </dgm:pt>
    <dgm:pt modelId="{D16C7A7E-245A-4230-9442-D650E0F1251A}" type="sibTrans" cxnId="{AD87FEDF-F718-4462-A9BB-BCBCF60B9C07}">
      <dgm:prSet/>
      <dgm:spPr/>
      <dgm:t>
        <a:bodyPr/>
        <a:lstStyle/>
        <a:p>
          <a:endParaRPr lang="en-US"/>
        </a:p>
      </dgm:t>
    </dgm:pt>
    <dgm:pt modelId="{736B1A75-F746-4A9C-86FF-36C2E3F80D9D}">
      <dgm:prSet custT="1"/>
      <dgm:spPr/>
      <dgm:t>
        <a:bodyPr/>
        <a:lstStyle/>
        <a:p>
          <a:pPr rtl="0"/>
          <a:r>
            <a:rPr lang="en-US" sz="1000" dirty="0">
              <a:latin typeface="Segoe UI" panose="020B0502040204020203" pitchFamily="34" charset="0"/>
              <a:cs typeface="Segoe UI" panose="020B0502040204020203" pitchFamily="34" charset="0"/>
            </a:rPr>
            <a:t>Instructional excellence</a:t>
          </a:r>
        </a:p>
      </dgm:t>
    </dgm:pt>
    <dgm:pt modelId="{1819E8A1-772D-44EE-8EE2-702A33CC20EC}" type="parTrans" cxnId="{F385FDDA-D2C8-4368-8DD5-078BDE52D5A4}">
      <dgm:prSet/>
      <dgm:spPr/>
      <dgm:t>
        <a:bodyPr/>
        <a:lstStyle/>
        <a:p>
          <a:endParaRPr lang="en-US"/>
        </a:p>
      </dgm:t>
    </dgm:pt>
    <dgm:pt modelId="{8159D627-BB06-43C6-89A5-B8FD65388CB8}" type="sibTrans" cxnId="{F385FDDA-D2C8-4368-8DD5-078BDE52D5A4}">
      <dgm:prSet/>
      <dgm:spPr/>
      <dgm:t>
        <a:bodyPr/>
        <a:lstStyle/>
        <a:p>
          <a:endParaRPr lang="en-US"/>
        </a:p>
      </dgm:t>
    </dgm:pt>
    <dgm:pt modelId="{9AF0497C-CC3D-4AEE-BC31-9D5BAF841F51}">
      <dgm:prSet custT="1"/>
      <dgm:spPr/>
      <dgm:t>
        <a:bodyPr/>
        <a:lstStyle/>
        <a:p>
          <a:pPr rtl="0"/>
          <a:r>
            <a:rPr lang="en-US" sz="1000" dirty="0">
              <a:latin typeface="Segoe UI" panose="020B0502040204020203" pitchFamily="34" charset="0"/>
              <a:cs typeface="Segoe UI" panose="020B0502040204020203" pitchFamily="34" charset="0"/>
            </a:rPr>
            <a:t>Coordination and cooperation with public education</a:t>
          </a:r>
        </a:p>
      </dgm:t>
    </dgm:pt>
    <dgm:pt modelId="{9EFD8C0F-B5B0-4EFD-A14E-81467B1A3B4F}" type="parTrans" cxnId="{B2C1050A-2A7B-46A0-8509-1F4DCCA3BD62}">
      <dgm:prSet/>
      <dgm:spPr/>
      <dgm:t>
        <a:bodyPr/>
        <a:lstStyle/>
        <a:p>
          <a:endParaRPr lang="en-US"/>
        </a:p>
      </dgm:t>
    </dgm:pt>
    <dgm:pt modelId="{20728F37-69D8-4506-ABA9-70A2B097F97E}" type="sibTrans" cxnId="{B2C1050A-2A7B-46A0-8509-1F4DCCA3BD62}">
      <dgm:prSet/>
      <dgm:spPr/>
      <dgm:t>
        <a:bodyPr/>
        <a:lstStyle/>
        <a:p>
          <a:endParaRPr lang="en-US"/>
        </a:p>
      </dgm:t>
    </dgm:pt>
    <dgm:pt modelId="{D38E67AA-3602-4A95-88EC-1A7B1B8A4093}">
      <dgm:prSet custT="1"/>
      <dgm:spPr/>
      <dgm:t>
        <a:bodyPr/>
        <a:lstStyle/>
        <a:p>
          <a:pPr rtl="0"/>
          <a:r>
            <a:rPr lang="en-US" sz="950" dirty="0">
              <a:latin typeface="Segoe UI" panose="020B0502040204020203" pitchFamily="34" charset="0"/>
              <a:cs typeface="Segoe UI" panose="020B0502040204020203" pitchFamily="34" charset="0"/>
            </a:rPr>
            <a:t>Cooperation among the General Assembly, the CHE, the Council of Presidents of State Institutions, institutions of higher learning and the business community</a:t>
          </a:r>
        </a:p>
      </dgm:t>
    </dgm:pt>
    <dgm:pt modelId="{15C690D5-EFEE-4D78-B890-5EF9592A98AB}" type="parTrans" cxnId="{BF62DA28-9B01-4A7C-AF02-C2B6A3CE8746}">
      <dgm:prSet/>
      <dgm:spPr/>
      <dgm:t>
        <a:bodyPr/>
        <a:lstStyle/>
        <a:p>
          <a:endParaRPr lang="en-US"/>
        </a:p>
      </dgm:t>
    </dgm:pt>
    <dgm:pt modelId="{6644BAD1-4F9D-459A-A0E0-9CE4F2D78398}" type="sibTrans" cxnId="{BF62DA28-9B01-4A7C-AF02-C2B6A3CE8746}">
      <dgm:prSet/>
      <dgm:spPr/>
      <dgm:t>
        <a:bodyPr/>
        <a:lstStyle/>
        <a:p>
          <a:endParaRPr lang="en-US"/>
        </a:p>
      </dgm:t>
    </dgm:pt>
    <dgm:pt modelId="{58692F0E-6A26-439D-8125-051A50F3C0F1}">
      <dgm:prSet custT="1"/>
      <dgm:spPr/>
      <dgm:t>
        <a:bodyPr/>
        <a:lstStyle/>
        <a:p>
          <a:pPr rtl="0"/>
          <a:r>
            <a:rPr lang="en-US" sz="1000" dirty="0">
              <a:latin typeface="Segoe UI" panose="020B0502040204020203" pitchFamily="34" charset="0"/>
              <a:cs typeface="Segoe UI" panose="020B0502040204020203" pitchFamily="34" charset="0"/>
            </a:rPr>
            <a:t>Economic growth</a:t>
          </a:r>
        </a:p>
      </dgm:t>
    </dgm:pt>
    <dgm:pt modelId="{9E09B7E2-42C4-4517-BD78-0D0526F333C1}" type="parTrans" cxnId="{57BBA965-6D98-4A4B-B0C5-35647353DE5A}">
      <dgm:prSet/>
      <dgm:spPr/>
      <dgm:t>
        <a:bodyPr/>
        <a:lstStyle/>
        <a:p>
          <a:endParaRPr lang="en-US"/>
        </a:p>
      </dgm:t>
    </dgm:pt>
    <dgm:pt modelId="{ED044C3E-3533-45C2-BAB8-61CC0BD7BEEF}" type="sibTrans" cxnId="{57BBA965-6D98-4A4B-B0C5-35647353DE5A}">
      <dgm:prSet/>
      <dgm:spPr/>
      <dgm:t>
        <a:bodyPr/>
        <a:lstStyle/>
        <a:p>
          <a:endParaRPr lang="en-US"/>
        </a:p>
      </dgm:t>
    </dgm:pt>
    <dgm:pt modelId="{42B3BCF7-7D79-4E5D-B7DB-DE4549F31B70}">
      <dgm:prSet custT="1"/>
      <dgm:spPr/>
      <dgm:t>
        <a:bodyPr/>
        <a:lstStyle/>
        <a:p>
          <a:pPr rtl="0"/>
          <a:r>
            <a:rPr lang="en-US" sz="1000" dirty="0">
              <a:latin typeface="Segoe UI" panose="020B0502040204020203" pitchFamily="34" charset="0"/>
              <a:cs typeface="Segoe UI" panose="020B0502040204020203" pitchFamily="34" charset="0"/>
            </a:rPr>
            <a:t>Clearly defined missions</a:t>
          </a:r>
        </a:p>
      </dgm:t>
    </dgm:pt>
    <dgm:pt modelId="{0130BAE5-A48D-4970-A373-0A53DA757569}" type="parTrans" cxnId="{EE73B51A-BE67-4515-8393-D1AAECA857CA}">
      <dgm:prSet/>
      <dgm:spPr/>
      <dgm:t>
        <a:bodyPr/>
        <a:lstStyle/>
        <a:p>
          <a:endParaRPr lang="en-US"/>
        </a:p>
      </dgm:t>
    </dgm:pt>
    <dgm:pt modelId="{91FD7060-7401-4FD8-AB33-3091F0E165C3}" type="sibTrans" cxnId="{EE73B51A-BE67-4515-8393-D1AAECA857CA}">
      <dgm:prSet/>
      <dgm:spPr/>
      <dgm:t>
        <a:bodyPr/>
        <a:lstStyle/>
        <a:p>
          <a:endParaRPr lang="en-US"/>
        </a:p>
      </dgm:t>
    </dgm:pt>
    <dgm:pt modelId="{62BD5E29-E1AA-42CB-A72E-830C3E8E0727}" type="pres">
      <dgm:prSet presAssocID="{E9F175B7-EDF6-4F72-8A8D-D959DB5EE56A}" presName="hierChild1" presStyleCnt="0">
        <dgm:presLayoutVars>
          <dgm:orgChart val="1"/>
          <dgm:chPref val="1"/>
          <dgm:dir/>
          <dgm:animOne val="branch"/>
          <dgm:animLvl val="lvl"/>
          <dgm:resizeHandles/>
        </dgm:presLayoutVars>
      </dgm:prSet>
      <dgm:spPr/>
      <dgm:t>
        <a:bodyPr/>
        <a:lstStyle/>
        <a:p>
          <a:endParaRPr lang="en-US"/>
        </a:p>
      </dgm:t>
    </dgm:pt>
    <dgm:pt modelId="{6BCC32A8-22A0-4C1C-8F34-FD361CA76409}" type="pres">
      <dgm:prSet presAssocID="{687D1839-244F-4344-8347-C4ED6F45D73D}" presName="hierRoot1" presStyleCnt="0">
        <dgm:presLayoutVars>
          <dgm:hierBranch val="init"/>
        </dgm:presLayoutVars>
      </dgm:prSet>
      <dgm:spPr/>
    </dgm:pt>
    <dgm:pt modelId="{DC308B8B-C60C-4EBE-BC9A-9EC7CD48A5A8}" type="pres">
      <dgm:prSet presAssocID="{687D1839-244F-4344-8347-C4ED6F45D73D}" presName="rootComposite1" presStyleCnt="0"/>
      <dgm:spPr/>
    </dgm:pt>
    <dgm:pt modelId="{FB0A508E-D95A-479F-86D2-340A4E3B6225}" type="pres">
      <dgm:prSet presAssocID="{687D1839-244F-4344-8347-C4ED6F45D73D}" presName="rootText1" presStyleLbl="node0" presStyleIdx="0" presStyleCnt="1" custScaleX="174699" custScaleY="188857">
        <dgm:presLayoutVars>
          <dgm:chPref val="3"/>
        </dgm:presLayoutVars>
      </dgm:prSet>
      <dgm:spPr/>
      <dgm:t>
        <a:bodyPr/>
        <a:lstStyle/>
        <a:p>
          <a:endParaRPr lang="en-US"/>
        </a:p>
      </dgm:t>
    </dgm:pt>
    <dgm:pt modelId="{DFBF6C8A-CE44-4591-9E39-7460AFD6EF9B}" type="pres">
      <dgm:prSet presAssocID="{687D1839-244F-4344-8347-C4ED6F45D73D}" presName="rootConnector1" presStyleLbl="node1" presStyleIdx="0" presStyleCnt="0"/>
      <dgm:spPr/>
      <dgm:t>
        <a:bodyPr/>
        <a:lstStyle/>
        <a:p>
          <a:endParaRPr lang="en-US"/>
        </a:p>
      </dgm:t>
    </dgm:pt>
    <dgm:pt modelId="{864A4F93-A627-40C9-9003-D89E41F14B76}" type="pres">
      <dgm:prSet presAssocID="{687D1839-244F-4344-8347-C4ED6F45D73D}" presName="hierChild2" presStyleCnt="0"/>
      <dgm:spPr/>
    </dgm:pt>
    <dgm:pt modelId="{5DA102C2-9A5D-4AED-ACDF-19FC7B223A10}" type="pres">
      <dgm:prSet presAssocID="{37BC6D5F-7CD3-4558-B3EB-6D903146085F}" presName="Name37" presStyleLbl="parChTrans1D2" presStyleIdx="0" presStyleCnt="7"/>
      <dgm:spPr/>
      <dgm:t>
        <a:bodyPr/>
        <a:lstStyle/>
        <a:p>
          <a:endParaRPr lang="en-US"/>
        </a:p>
      </dgm:t>
    </dgm:pt>
    <dgm:pt modelId="{146F8663-E412-46BA-AB8E-6E879A2CEB16}" type="pres">
      <dgm:prSet presAssocID="{A1575B25-B5C9-442B-9BF7-E72367ACE8B6}" presName="hierRoot2" presStyleCnt="0">
        <dgm:presLayoutVars>
          <dgm:hierBranch val="init"/>
        </dgm:presLayoutVars>
      </dgm:prSet>
      <dgm:spPr/>
    </dgm:pt>
    <dgm:pt modelId="{35390AFA-6FCF-415F-8418-B2DA28E0B2B6}" type="pres">
      <dgm:prSet presAssocID="{A1575B25-B5C9-442B-9BF7-E72367ACE8B6}" presName="rootComposite" presStyleCnt="0"/>
      <dgm:spPr/>
    </dgm:pt>
    <dgm:pt modelId="{2B41667C-B16F-4B71-A613-88668AF9923B}" type="pres">
      <dgm:prSet presAssocID="{A1575B25-B5C9-442B-9BF7-E72367ACE8B6}" presName="rootText" presStyleLbl="node2" presStyleIdx="0" presStyleCnt="7" custScaleX="114327" custScaleY="320362">
        <dgm:presLayoutVars>
          <dgm:chPref val="3"/>
        </dgm:presLayoutVars>
      </dgm:prSet>
      <dgm:spPr/>
      <dgm:t>
        <a:bodyPr/>
        <a:lstStyle/>
        <a:p>
          <a:endParaRPr lang="en-US"/>
        </a:p>
      </dgm:t>
    </dgm:pt>
    <dgm:pt modelId="{224E1A4E-F6AB-4EB0-B03C-A705F115102F}" type="pres">
      <dgm:prSet presAssocID="{A1575B25-B5C9-442B-9BF7-E72367ACE8B6}" presName="rootConnector" presStyleLbl="node2" presStyleIdx="0" presStyleCnt="7"/>
      <dgm:spPr/>
      <dgm:t>
        <a:bodyPr/>
        <a:lstStyle/>
        <a:p>
          <a:endParaRPr lang="en-US"/>
        </a:p>
      </dgm:t>
    </dgm:pt>
    <dgm:pt modelId="{F60B4B1B-B3AA-466C-969F-8BF510933565}" type="pres">
      <dgm:prSet presAssocID="{A1575B25-B5C9-442B-9BF7-E72367ACE8B6}" presName="hierChild4" presStyleCnt="0"/>
      <dgm:spPr/>
    </dgm:pt>
    <dgm:pt modelId="{82D1D0A9-585E-4F49-82C0-D451D42DBFBF}" type="pres">
      <dgm:prSet presAssocID="{A1575B25-B5C9-442B-9BF7-E72367ACE8B6}" presName="hierChild5" presStyleCnt="0"/>
      <dgm:spPr/>
    </dgm:pt>
    <dgm:pt modelId="{FA7C8175-06EE-4307-B6A0-A89C770078BE}" type="pres">
      <dgm:prSet presAssocID="{2DD18DFC-AEA3-42FF-ABA0-8D1BBE947A04}" presName="Name37" presStyleLbl="parChTrans1D2" presStyleIdx="1" presStyleCnt="7"/>
      <dgm:spPr/>
      <dgm:t>
        <a:bodyPr/>
        <a:lstStyle/>
        <a:p>
          <a:endParaRPr lang="en-US"/>
        </a:p>
      </dgm:t>
    </dgm:pt>
    <dgm:pt modelId="{769BBA11-BB6F-469D-960B-36B790042698}" type="pres">
      <dgm:prSet presAssocID="{EFBB4421-7CBD-4551-9F89-F167B8535C45}" presName="hierRoot2" presStyleCnt="0">
        <dgm:presLayoutVars>
          <dgm:hierBranch val="init"/>
        </dgm:presLayoutVars>
      </dgm:prSet>
      <dgm:spPr/>
    </dgm:pt>
    <dgm:pt modelId="{D1CEB5AA-A431-4142-AC12-A85A37164C43}" type="pres">
      <dgm:prSet presAssocID="{EFBB4421-7CBD-4551-9F89-F167B8535C45}" presName="rootComposite" presStyleCnt="0"/>
      <dgm:spPr/>
    </dgm:pt>
    <dgm:pt modelId="{4A6369D7-A19D-4F97-A5E5-6140F7CB7598}" type="pres">
      <dgm:prSet presAssocID="{EFBB4421-7CBD-4551-9F89-F167B8535C45}" presName="rootText" presStyleLbl="node2" presStyleIdx="1" presStyleCnt="7" custScaleX="115754" custScaleY="320362">
        <dgm:presLayoutVars>
          <dgm:chPref val="3"/>
        </dgm:presLayoutVars>
      </dgm:prSet>
      <dgm:spPr/>
      <dgm:t>
        <a:bodyPr/>
        <a:lstStyle/>
        <a:p>
          <a:endParaRPr lang="en-US"/>
        </a:p>
      </dgm:t>
    </dgm:pt>
    <dgm:pt modelId="{2648AA8A-0FAA-42EF-ABD7-C4F852F3F3E5}" type="pres">
      <dgm:prSet presAssocID="{EFBB4421-7CBD-4551-9F89-F167B8535C45}" presName="rootConnector" presStyleLbl="node2" presStyleIdx="1" presStyleCnt="7"/>
      <dgm:spPr/>
      <dgm:t>
        <a:bodyPr/>
        <a:lstStyle/>
        <a:p>
          <a:endParaRPr lang="en-US"/>
        </a:p>
      </dgm:t>
    </dgm:pt>
    <dgm:pt modelId="{DFC373AA-0E8C-40E3-8498-E929AA872128}" type="pres">
      <dgm:prSet presAssocID="{EFBB4421-7CBD-4551-9F89-F167B8535C45}" presName="hierChild4" presStyleCnt="0"/>
      <dgm:spPr/>
    </dgm:pt>
    <dgm:pt modelId="{EB96599B-B64E-4A74-96BD-7FA38A7B1A67}" type="pres">
      <dgm:prSet presAssocID="{EFBB4421-7CBD-4551-9F89-F167B8535C45}" presName="hierChild5" presStyleCnt="0"/>
      <dgm:spPr/>
    </dgm:pt>
    <dgm:pt modelId="{2A6C130D-901C-4934-873D-74EE85610ABA}" type="pres">
      <dgm:prSet presAssocID="{1819E8A1-772D-44EE-8EE2-702A33CC20EC}" presName="Name37" presStyleLbl="parChTrans1D2" presStyleIdx="2" presStyleCnt="7"/>
      <dgm:spPr/>
      <dgm:t>
        <a:bodyPr/>
        <a:lstStyle/>
        <a:p>
          <a:endParaRPr lang="en-US"/>
        </a:p>
      </dgm:t>
    </dgm:pt>
    <dgm:pt modelId="{7E37A9A6-666A-40C9-835B-22C2B919D045}" type="pres">
      <dgm:prSet presAssocID="{736B1A75-F746-4A9C-86FF-36C2E3F80D9D}" presName="hierRoot2" presStyleCnt="0">
        <dgm:presLayoutVars>
          <dgm:hierBranch val="init"/>
        </dgm:presLayoutVars>
      </dgm:prSet>
      <dgm:spPr/>
    </dgm:pt>
    <dgm:pt modelId="{29752DB8-A8F0-42A5-BEC5-31F143F5E6A4}" type="pres">
      <dgm:prSet presAssocID="{736B1A75-F746-4A9C-86FF-36C2E3F80D9D}" presName="rootComposite" presStyleCnt="0"/>
      <dgm:spPr/>
    </dgm:pt>
    <dgm:pt modelId="{531DD364-9D4B-430B-8BB3-CD5456D130EF}" type="pres">
      <dgm:prSet presAssocID="{736B1A75-F746-4A9C-86FF-36C2E3F80D9D}" presName="rootText" presStyleLbl="node2" presStyleIdx="2" presStyleCnt="7" custScaleX="113915" custScaleY="320362">
        <dgm:presLayoutVars>
          <dgm:chPref val="3"/>
        </dgm:presLayoutVars>
      </dgm:prSet>
      <dgm:spPr/>
      <dgm:t>
        <a:bodyPr/>
        <a:lstStyle/>
        <a:p>
          <a:endParaRPr lang="en-US"/>
        </a:p>
      </dgm:t>
    </dgm:pt>
    <dgm:pt modelId="{D1349200-D4C6-4AA2-B2E2-476EDBB47454}" type="pres">
      <dgm:prSet presAssocID="{736B1A75-F746-4A9C-86FF-36C2E3F80D9D}" presName="rootConnector" presStyleLbl="node2" presStyleIdx="2" presStyleCnt="7"/>
      <dgm:spPr/>
      <dgm:t>
        <a:bodyPr/>
        <a:lstStyle/>
        <a:p>
          <a:endParaRPr lang="en-US"/>
        </a:p>
      </dgm:t>
    </dgm:pt>
    <dgm:pt modelId="{E4498985-6DC7-40D6-98EB-65CF988112E5}" type="pres">
      <dgm:prSet presAssocID="{736B1A75-F746-4A9C-86FF-36C2E3F80D9D}" presName="hierChild4" presStyleCnt="0"/>
      <dgm:spPr/>
    </dgm:pt>
    <dgm:pt modelId="{BCAF98AF-B3B7-40E6-AD82-ACE22E64384F}" type="pres">
      <dgm:prSet presAssocID="{736B1A75-F746-4A9C-86FF-36C2E3F80D9D}" presName="hierChild5" presStyleCnt="0"/>
      <dgm:spPr/>
    </dgm:pt>
    <dgm:pt modelId="{AA57CCB7-E1F4-4B83-AD87-C0E0FFEDA9FC}" type="pres">
      <dgm:prSet presAssocID="{9EFD8C0F-B5B0-4EFD-A14E-81467B1A3B4F}" presName="Name37" presStyleLbl="parChTrans1D2" presStyleIdx="3" presStyleCnt="7"/>
      <dgm:spPr/>
      <dgm:t>
        <a:bodyPr/>
        <a:lstStyle/>
        <a:p>
          <a:endParaRPr lang="en-US"/>
        </a:p>
      </dgm:t>
    </dgm:pt>
    <dgm:pt modelId="{BBBB8DCA-FB1C-4FE7-ABE9-10101DCEF479}" type="pres">
      <dgm:prSet presAssocID="{9AF0497C-CC3D-4AEE-BC31-9D5BAF841F51}" presName="hierRoot2" presStyleCnt="0">
        <dgm:presLayoutVars>
          <dgm:hierBranch val="init"/>
        </dgm:presLayoutVars>
      </dgm:prSet>
      <dgm:spPr/>
    </dgm:pt>
    <dgm:pt modelId="{9459A495-6A69-429C-A105-C50719B4E62D}" type="pres">
      <dgm:prSet presAssocID="{9AF0497C-CC3D-4AEE-BC31-9D5BAF841F51}" presName="rootComposite" presStyleCnt="0"/>
      <dgm:spPr/>
    </dgm:pt>
    <dgm:pt modelId="{BE23CF2F-6DF4-4744-92CA-6962FA7DCE9D}" type="pres">
      <dgm:prSet presAssocID="{9AF0497C-CC3D-4AEE-BC31-9D5BAF841F51}" presName="rootText" presStyleLbl="node2" presStyleIdx="3" presStyleCnt="7" custScaleX="112279" custScaleY="320362">
        <dgm:presLayoutVars>
          <dgm:chPref val="3"/>
        </dgm:presLayoutVars>
      </dgm:prSet>
      <dgm:spPr/>
      <dgm:t>
        <a:bodyPr/>
        <a:lstStyle/>
        <a:p>
          <a:endParaRPr lang="en-US"/>
        </a:p>
      </dgm:t>
    </dgm:pt>
    <dgm:pt modelId="{F7235DB1-B80C-4D7C-8B68-B8E635E85217}" type="pres">
      <dgm:prSet presAssocID="{9AF0497C-CC3D-4AEE-BC31-9D5BAF841F51}" presName="rootConnector" presStyleLbl="node2" presStyleIdx="3" presStyleCnt="7"/>
      <dgm:spPr/>
      <dgm:t>
        <a:bodyPr/>
        <a:lstStyle/>
        <a:p>
          <a:endParaRPr lang="en-US"/>
        </a:p>
      </dgm:t>
    </dgm:pt>
    <dgm:pt modelId="{F8013318-8B21-448F-A72D-732AAD16B659}" type="pres">
      <dgm:prSet presAssocID="{9AF0497C-CC3D-4AEE-BC31-9D5BAF841F51}" presName="hierChild4" presStyleCnt="0"/>
      <dgm:spPr/>
    </dgm:pt>
    <dgm:pt modelId="{4D0C10A6-4DAA-4EDD-A2D1-84F3C0D1D530}" type="pres">
      <dgm:prSet presAssocID="{9AF0497C-CC3D-4AEE-BC31-9D5BAF841F51}" presName="hierChild5" presStyleCnt="0"/>
      <dgm:spPr/>
    </dgm:pt>
    <dgm:pt modelId="{B2B935D1-9B86-4FE2-A376-B57AB96989D1}" type="pres">
      <dgm:prSet presAssocID="{15C690D5-EFEE-4D78-B890-5EF9592A98AB}" presName="Name37" presStyleLbl="parChTrans1D2" presStyleIdx="4" presStyleCnt="7"/>
      <dgm:spPr/>
      <dgm:t>
        <a:bodyPr/>
        <a:lstStyle/>
        <a:p>
          <a:endParaRPr lang="en-US"/>
        </a:p>
      </dgm:t>
    </dgm:pt>
    <dgm:pt modelId="{CB24B511-2723-4F21-8C05-9707A541B565}" type="pres">
      <dgm:prSet presAssocID="{D38E67AA-3602-4A95-88EC-1A7B1B8A4093}" presName="hierRoot2" presStyleCnt="0">
        <dgm:presLayoutVars>
          <dgm:hierBranch val="init"/>
        </dgm:presLayoutVars>
      </dgm:prSet>
      <dgm:spPr/>
    </dgm:pt>
    <dgm:pt modelId="{ED892223-627B-4C4C-9D7E-68915F9DEECA}" type="pres">
      <dgm:prSet presAssocID="{D38E67AA-3602-4A95-88EC-1A7B1B8A4093}" presName="rootComposite" presStyleCnt="0"/>
      <dgm:spPr/>
    </dgm:pt>
    <dgm:pt modelId="{46695EDE-A05C-44B4-83AD-6D76480E423A}" type="pres">
      <dgm:prSet presAssocID="{D38E67AA-3602-4A95-88EC-1A7B1B8A4093}" presName="rootText" presStyleLbl="node2" presStyleIdx="4" presStyleCnt="7" custScaleX="115628" custScaleY="319623">
        <dgm:presLayoutVars>
          <dgm:chPref val="3"/>
        </dgm:presLayoutVars>
      </dgm:prSet>
      <dgm:spPr/>
      <dgm:t>
        <a:bodyPr/>
        <a:lstStyle/>
        <a:p>
          <a:endParaRPr lang="en-US"/>
        </a:p>
      </dgm:t>
    </dgm:pt>
    <dgm:pt modelId="{3A22CDB2-661D-45C8-94F7-A9863631F154}" type="pres">
      <dgm:prSet presAssocID="{D38E67AA-3602-4A95-88EC-1A7B1B8A4093}" presName="rootConnector" presStyleLbl="node2" presStyleIdx="4" presStyleCnt="7"/>
      <dgm:spPr/>
      <dgm:t>
        <a:bodyPr/>
        <a:lstStyle/>
        <a:p>
          <a:endParaRPr lang="en-US"/>
        </a:p>
      </dgm:t>
    </dgm:pt>
    <dgm:pt modelId="{1F801F93-0824-44E7-A931-3A753BBEEBC9}" type="pres">
      <dgm:prSet presAssocID="{D38E67AA-3602-4A95-88EC-1A7B1B8A4093}" presName="hierChild4" presStyleCnt="0"/>
      <dgm:spPr/>
    </dgm:pt>
    <dgm:pt modelId="{2E536D57-25CC-4BB4-8E97-03D5E25D8D03}" type="pres">
      <dgm:prSet presAssocID="{D38E67AA-3602-4A95-88EC-1A7B1B8A4093}" presName="hierChild5" presStyleCnt="0"/>
      <dgm:spPr/>
    </dgm:pt>
    <dgm:pt modelId="{AA547CD5-ECBE-4F64-88D8-9FA36E50F8EB}" type="pres">
      <dgm:prSet presAssocID="{9E09B7E2-42C4-4517-BD78-0D0526F333C1}" presName="Name37" presStyleLbl="parChTrans1D2" presStyleIdx="5" presStyleCnt="7"/>
      <dgm:spPr/>
      <dgm:t>
        <a:bodyPr/>
        <a:lstStyle/>
        <a:p>
          <a:endParaRPr lang="en-US"/>
        </a:p>
      </dgm:t>
    </dgm:pt>
    <dgm:pt modelId="{168E8BF2-7CA0-4867-B370-4481C760332A}" type="pres">
      <dgm:prSet presAssocID="{58692F0E-6A26-439D-8125-051A50F3C0F1}" presName="hierRoot2" presStyleCnt="0">
        <dgm:presLayoutVars>
          <dgm:hierBranch val="init"/>
        </dgm:presLayoutVars>
      </dgm:prSet>
      <dgm:spPr/>
    </dgm:pt>
    <dgm:pt modelId="{E83D8697-80AA-4612-B84C-5E78A02A1619}" type="pres">
      <dgm:prSet presAssocID="{58692F0E-6A26-439D-8125-051A50F3C0F1}" presName="rootComposite" presStyleCnt="0"/>
      <dgm:spPr/>
    </dgm:pt>
    <dgm:pt modelId="{32EC63F1-25E7-470D-86EF-D72FBB078EE8}" type="pres">
      <dgm:prSet presAssocID="{58692F0E-6A26-439D-8125-051A50F3C0F1}" presName="rootText" presStyleLbl="node2" presStyleIdx="5" presStyleCnt="7" custScaleX="109561" custScaleY="320362">
        <dgm:presLayoutVars>
          <dgm:chPref val="3"/>
        </dgm:presLayoutVars>
      </dgm:prSet>
      <dgm:spPr/>
      <dgm:t>
        <a:bodyPr/>
        <a:lstStyle/>
        <a:p>
          <a:endParaRPr lang="en-US"/>
        </a:p>
      </dgm:t>
    </dgm:pt>
    <dgm:pt modelId="{208921A3-2949-448B-B849-BE1E50393261}" type="pres">
      <dgm:prSet presAssocID="{58692F0E-6A26-439D-8125-051A50F3C0F1}" presName="rootConnector" presStyleLbl="node2" presStyleIdx="5" presStyleCnt="7"/>
      <dgm:spPr/>
      <dgm:t>
        <a:bodyPr/>
        <a:lstStyle/>
        <a:p>
          <a:endParaRPr lang="en-US"/>
        </a:p>
      </dgm:t>
    </dgm:pt>
    <dgm:pt modelId="{ECA0A3D6-D9A5-413B-913F-C8D7E078AA2F}" type="pres">
      <dgm:prSet presAssocID="{58692F0E-6A26-439D-8125-051A50F3C0F1}" presName="hierChild4" presStyleCnt="0"/>
      <dgm:spPr/>
    </dgm:pt>
    <dgm:pt modelId="{5B404D9F-77B0-4C28-BAAB-38C3B39CF715}" type="pres">
      <dgm:prSet presAssocID="{58692F0E-6A26-439D-8125-051A50F3C0F1}" presName="hierChild5" presStyleCnt="0"/>
      <dgm:spPr/>
    </dgm:pt>
    <dgm:pt modelId="{EF27B689-8FA6-42DE-903C-B3F1397758F5}" type="pres">
      <dgm:prSet presAssocID="{0130BAE5-A48D-4970-A373-0A53DA757569}" presName="Name37" presStyleLbl="parChTrans1D2" presStyleIdx="6" presStyleCnt="7"/>
      <dgm:spPr/>
      <dgm:t>
        <a:bodyPr/>
        <a:lstStyle/>
        <a:p>
          <a:endParaRPr lang="en-US"/>
        </a:p>
      </dgm:t>
    </dgm:pt>
    <dgm:pt modelId="{28C60827-B732-4BD2-848F-FA61C2240481}" type="pres">
      <dgm:prSet presAssocID="{42B3BCF7-7D79-4E5D-B7DB-DE4549F31B70}" presName="hierRoot2" presStyleCnt="0">
        <dgm:presLayoutVars>
          <dgm:hierBranch val="init"/>
        </dgm:presLayoutVars>
      </dgm:prSet>
      <dgm:spPr/>
    </dgm:pt>
    <dgm:pt modelId="{4781DD77-3205-47F9-BBA4-17B74B94C4D2}" type="pres">
      <dgm:prSet presAssocID="{42B3BCF7-7D79-4E5D-B7DB-DE4549F31B70}" presName="rootComposite" presStyleCnt="0"/>
      <dgm:spPr/>
    </dgm:pt>
    <dgm:pt modelId="{5F7BFD82-319C-4139-89AA-155B788EC1F0}" type="pres">
      <dgm:prSet presAssocID="{42B3BCF7-7D79-4E5D-B7DB-DE4549F31B70}" presName="rootText" presStyleLbl="node2" presStyleIdx="6" presStyleCnt="7" custScaleX="108456" custScaleY="320362">
        <dgm:presLayoutVars>
          <dgm:chPref val="3"/>
        </dgm:presLayoutVars>
      </dgm:prSet>
      <dgm:spPr/>
      <dgm:t>
        <a:bodyPr/>
        <a:lstStyle/>
        <a:p>
          <a:endParaRPr lang="en-US"/>
        </a:p>
      </dgm:t>
    </dgm:pt>
    <dgm:pt modelId="{73DACEA7-DD5B-46D7-B07A-DACB14471307}" type="pres">
      <dgm:prSet presAssocID="{42B3BCF7-7D79-4E5D-B7DB-DE4549F31B70}" presName="rootConnector" presStyleLbl="node2" presStyleIdx="6" presStyleCnt="7"/>
      <dgm:spPr/>
      <dgm:t>
        <a:bodyPr/>
        <a:lstStyle/>
        <a:p>
          <a:endParaRPr lang="en-US"/>
        </a:p>
      </dgm:t>
    </dgm:pt>
    <dgm:pt modelId="{F77D130E-F4A2-4691-B037-BEFD8854B924}" type="pres">
      <dgm:prSet presAssocID="{42B3BCF7-7D79-4E5D-B7DB-DE4549F31B70}" presName="hierChild4" presStyleCnt="0"/>
      <dgm:spPr/>
    </dgm:pt>
    <dgm:pt modelId="{23F73C0D-5020-4F7C-A291-9096412EA191}" type="pres">
      <dgm:prSet presAssocID="{42B3BCF7-7D79-4E5D-B7DB-DE4549F31B70}" presName="hierChild5" presStyleCnt="0"/>
      <dgm:spPr/>
    </dgm:pt>
    <dgm:pt modelId="{6EC48E38-2A4F-4B61-B6F3-3B25809F5C1A}" type="pres">
      <dgm:prSet presAssocID="{687D1839-244F-4344-8347-C4ED6F45D73D}" presName="hierChild3" presStyleCnt="0"/>
      <dgm:spPr/>
    </dgm:pt>
  </dgm:ptLst>
  <dgm:cxnLst>
    <dgm:cxn modelId="{8ADE0B70-E013-494B-A883-4C15981C5918}" srcId="{E9F175B7-EDF6-4F72-8A8D-D959DB5EE56A}" destId="{687D1839-244F-4344-8347-C4ED6F45D73D}" srcOrd="0" destOrd="0" parTransId="{53652504-5E96-41E1-ABA3-C751AA619582}" sibTransId="{964DA178-6155-4850-9C35-6D231744B00D}"/>
    <dgm:cxn modelId="{1EA641A3-417A-41A6-8F71-C85C4632A304}" type="presOf" srcId="{58692F0E-6A26-439D-8125-051A50F3C0F1}" destId="{32EC63F1-25E7-470D-86EF-D72FBB078EE8}" srcOrd="0" destOrd="0" presId="urn:microsoft.com/office/officeart/2005/8/layout/orgChart1"/>
    <dgm:cxn modelId="{B2C1050A-2A7B-46A0-8509-1F4DCCA3BD62}" srcId="{687D1839-244F-4344-8347-C4ED6F45D73D}" destId="{9AF0497C-CC3D-4AEE-BC31-9D5BAF841F51}" srcOrd="3" destOrd="0" parTransId="{9EFD8C0F-B5B0-4EFD-A14E-81467B1A3B4F}" sibTransId="{20728F37-69D8-4506-ABA9-70A2B097F97E}"/>
    <dgm:cxn modelId="{EE73B51A-BE67-4515-8393-D1AAECA857CA}" srcId="{687D1839-244F-4344-8347-C4ED6F45D73D}" destId="{42B3BCF7-7D79-4E5D-B7DB-DE4549F31B70}" srcOrd="6" destOrd="0" parTransId="{0130BAE5-A48D-4970-A373-0A53DA757569}" sibTransId="{91FD7060-7401-4FD8-AB33-3091F0E165C3}"/>
    <dgm:cxn modelId="{5E1DEA31-EDA6-4435-8098-16FD8895B872}" type="presOf" srcId="{2DD18DFC-AEA3-42FF-ABA0-8D1BBE947A04}" destId="{FA7C8175-06EE-4307-B6A0-A89C770078BE}" srcOrd="0" destOrd="0" presId="urn:microsoft.com/office/officeart/2005/8/layout/orgChart1"/>
    <dgm:cxn modelId="{350FFA5B-E630-4DA9-B223-D6A46BB28BE3}" type="presOf" srcId="{42B3BCF7-7D79-4E5D-B7DB-DE4549F31B70}" destId="{5F7BFD82-319C-4139-89AA-155B788EC1F0}" srcOrd="0" destOrd="0" presId="urn:microsoft.com/office/officeart/2005/8/layout/orgChart1"/>
    <dgm:cxn modelId="{BF62DA28-9B01-4A7C-AF02-C2B6A3CE8746}" srcId="{687D1839-244F-4344-8347-C4ED6F45D73D}" destId="{D38E67AA-3602-4A95-88EC-1A7B1B8A4093}" srcOrd="4" destOrd="0" parTransId="{15C690D5-EFEE-4D78-B890-5EF9592A98AB}" sibTransId="{6644BAD1-4F9D-459A-A0E0-9CE4F2D78398}"/>
    <dgm:cxn modelId="{9A6E73ED-EEDC-4D14-A510-7DBAEE75CB47}" type="presOf" srcId="{D38E67AA-3602-4A95-88EC-1A7B1B8A4093}" destId="{3A22CDB2-661D-45C8-94F7-A9863631F154}" srcOrd="1" destOrd="0" presId="urn:microsoft.com/office/officeart/2005/8/layout/orgChart1"/>
    <dgm:cxn modelId="{E98C850B-1613-450F-81FB-7490038A3512}" type="presOf" srcId="{58692F0E-6A26-439D-8125-051A50F3C0F1}" destId="{208921A3-2949-448B-B849-BE1E50393261}" srcOrd="1" destOrd="0" presId="urn:microsoft.com/office/officeart/2005/8/layout/orgChart1"/>
    <dgm:cxn modelId="{C647BF1F-9005-428C-8EE4-24AC490C6A46}" type="presOf" srcId="{42B3BCF7-7D79-4E5D-B7DB-DE4549F31B70}" destId="{73DACEA7-DD5B-46D7-B07A-DACB14471307}" srcOrd="1" destOrd="0" presId="urn:microsoft.com/office/officeart/2005/8/layout/orgChart1"/>
    <dgm:cxn modelId="{0963920C-61D1-492F-81E4-63EBEA837614}" type="presOf" srcId="{D38E67AA-3602-4A95-88EC-1A7B1B8A4093}" destId="{46695EDE-A05C-44B4-83AD-6D76480E423A}" srcOrd="0" destOrd="0" presId="urn:microsoft.com/office/officeart/2005/8/layout/orgChart1"/>
    <dgm:cxn modelId="{9BBFA423-8DCD-40F9-99D0-5D96BB1CDD64}" type="presOf" srcId="{37BC6D5F-7CD3-4558-B3EB-6D903146085F}" destId="{5DA102C2-9A5D-4AED-ACDF-19FC7B223A10}" srcOrd="0" destOrd="0" presId="urn:microsoft.com/office/officeart/2005/8/layout/orgChart1"/>
    <dgm:cxn modelId="{F1F4A4EE-967E-4B9C-B88A-15A7CBC71713}" type="presOf" srcId="{0130BAE5-A48D-4970-A373-0A53DA757569}" destId="{EF27B689-8FA6-42DE-903C-B3F1397758F5}" srcOrd="0" destOrd="0" presId="urn:microsoft.com/office/officeart/2005/8/layout/orgChart1"/>
    <dgm:cxn modelId="{8DB3AE6D-61AA-41A8-8DC0-99068B028ED2}" type="presOf" srcId="{E9F175B7-EDF6-4F72-8A8D-D959DB5EE56A}" destId="{62BD5E29-E1AA-42CB-A72E-830C3E8E0727}" srcOrd="0" destOrd="0" presId="urn:microsoft.com/office/officeart/2005/8/layout/orgChart1"/>
    <dgm:cxn modelId="{3E774C0F-2DE8-4A1D-8B68-0A1DDADDA871}" type="presOf" srcId="{EFBB4421-7CBD-4551-9F89-F167B8535C45}" destId="{2648AA8A-0FAA-42EF-ABD7-C4F852F3F3E5}" srcOrd="1" destOrd="0" presId="urn:microsoft.com/office/officeart/2005/8/layout/orgChart1"/>
    <dgm:cxn modelId="{88E76D24-E632-458A-B78D-F63C80662A4F}" type="presOf" srcId="{1819E8A1-772D-44EE-8EE2-702A33CC20EC}" destId="{2A6C130D-901C-4934-873D-74EE85610ABA}" srcOrd="0" destOrd="0" presId="urn:microsoft.com/office/officeart/2005/8/layout/orgChart1"/>
    <dgm:cxn modelId="{F5CDC763-8DD6-4F6B-8C15-0D75C58C49F6}" type="presOf" srcId="{9AF0497C-CC3D-4AEE-BC31-9D5BAF841F51}" destId="{F7235DB1-B80C-4D7C-8B68-B8E635E85217}" srcOrd="1" destOrd="0" presId="urn:microsoft.com/office/officeart/2005/8/layout/orgChart1"/>
    <dgm:cxn modelId="{D7F4709F-B677-4F95-966B-B1D147589A42}" type="presOf" srcId="{A1575B25-B5C9-442B-9BF7-E72367ACE8B6}" destId="{224E1A4E-F6AB-4EB0-B03C-A705F115102F}" srcOrd="1" destOrd="0" presId="urn:microsoft.com/office/officeart/2005/8/layout/orgChart1"/>
    <dgm:cxn modelId="{AC7ABD84-4071-4AE3-BDE7-80B80E77558A}" type="presOf" srcId="{9E09B7E2-42C4-4517-BD78-0D0526F333C1}" destId="{AA547CD5-ECBE-4F64-88D8-9FA36E50F8EB}" srcOrd="0" destOrd="0" presId="urn:microsoft.com/office/officeart/2005/8/layout/orgChart1"/>
    <dgm:cxn modelId="{4D72A831-AD6B-47DA-9C1E-CA50CE978F16}" type="presOf" srcId="{15C690D5-EFEE-4D78-B890-5EF9592A98AB}" destId="{B2B935D1-9B86-4FE2-A376-B57AB96989D1}" srcOrd="0" destOrd="0" presId="urn:microsoft.com/office/officeart/2005/8/layout/orgChart1"/>
    <dgm:cxn modelId="{DFB61EA7-7032-418B-A45C-5CF5148BB980}" type="presOf" srcId="{9EFD8C0F-B5B0-4EFD-A14E-81467B1A3B4F}" destId="{AA57CCB7-E1F4-4B83-AD87-C0E0FFEDA9FC}" srcOrd="0" destOrd="0" presId="urn:microsoft.com/office/officeart/2005/8/layout/orgChart1"/>
    <dgm:cxn modelId="{AD87FEDF-F718-4462-A9BB-BCBCF60B9C07}" srcId="{687D1839-244F-4344-8347-C4ED6F45D73D}" destId="{EFBB4421-7CBD-4551-9F89-F167B8535C45}" srcOrd="1" destOrd="0" parTransId="{2DD18DFC-AEA3-42FF-ABA0-8D1BBE947A04}" sibTransId="{D16C7A7E-245A-4230-9442-D650E0F1251A}"/>
    <dgm:cxn modelId="{8B374898-BD42-4DB5-A4F1-F0655914334A}" type="presOf" srcId="{EFBB4421-7CBD-4551-9F89-F167B8535C45}" destId="{4A6369D7-A19D-4F97-A5E5-6140F7CB7598}" srcOrd="0" destOrd="0" presId="urn:microsoft.com/office/officeart/2005/8/layout/orgChart1"/>
    <dgm:cxn modelId="{71B00181-E0D7-4E97-BAE4-B8B25D808874}" type="presOf" srcId="{736B1A75-F746-4A9C-86FF-36C2E3F80D9D}" destId="{531DD364-9D4B-430B-8BB3-CD5456D130EF}" srcOrd="0" destOrd="0" presId="urn:microsoft.com/office/officeart/2005/8/layout/orgChart1"/>
    <dgm:cxn modelId="{F087690A-0E24-48CF-BEEF-0BC5BE0BC85D}" type="presOf" srcId="{A1575B25-B5C9-442B-9BF7-E72367ACE8B6}" destId="{2B41667C-B16F-4B71-A613-88668AF9923B}" srcOrd="0" destOrd="0" presId="urn:microsoft.com/office/officeart/2005/8/layout/orgChart1"/>
    <dgm:cxn modelId="{B7D7DF2F-1140-42E7-BE36-03F1A319354F}" srcId="{687D1839-244F-4344-8347-C4ED6F45D73D}" destId="{A1575B25-B5C9-442B-9BF7-E72367ACE8B6}" srcOrd="0" destOrd="0" parTransId="{37BC6D5F-7CD3-4558-B3EB-6D903146085F}" sibTransId="{09129F8E-104E-45B0-B8B6-545F9A960A61}"/>
    <dgm:cxn modelId="{8C47DDD3-0070-4A10-9E50-B70FF70506D9}" type="presOf" srcId="{736B1A75-F746-4A9C-86FF-36C2E3F80D9D}" destId="{D1349200-D4C6-4AA2-B2E2-476EDBB47454}" srcOrd="1" destOrd="0" presId="urn:microsoft.com/office/officeart/2005/8/layout/orgChart1"/>
    <dgm:cxn modelId="{6EFE1273-A772-4147-B51F-989304D6DCB9}" type="presOf" srcId="{687D1839-244F-4344-8347-C4ED6F45D73D}" destId="{DFBF6C8A-CE44-4591-9E39-7460AFD6EF9B}" srcOrd="1" destOrd="0" presId="urn:microsoft.com/office/officeart/2005/8/layout/orgChart1"/>
    <dgm:cxn modelId="{23E242BB-47FD-40F8-AC2E-46A0B771F092}" type="presOf" srcId="{9AF0497C-CC3D-4AEE-BC31-9D5BAF841F51}" destId="{BE23CF2F-6DF4-4744-92CA-6962FA7DCE9D}" srcOrd="0" destOrd="0" presId="urn:microsoft.com/office/officeart/2005/8/layout/orgChart1"/>
    <dgm:cxn modelId="{F385FDDA-D2C8-4368-8DD5-078BDE52D5A4}" srcId="{687D1839-244F-4344-8347-C4ED6F45D73D}" destId="{736B1A75-F746-4A9C-86FF-36C2E3F80D9D}" srcOrd="2" destOrd="0" parTransId="{1819E8A1-772D-44EE-8EE2-702A33CC20EC}" sibTransId="{8159D627-BB06-43C6-89A5-B8FD65388CB8}"/>
    <dgm:cxn modelId="{F67A7E6D-B715-433B-8E9E-FE99AECEE9FD}" type="presOf" srcId="{687D1839-244F-4344-8347-C4ED6F45D73D}" destId="{FB0A508E-D95A-479F-86D2-340A4E3B6225}" srcOrd="0" destOrd="0" presId="urn:microsoft.com/office/officeart/2005/8/layout/orgChart1"/>
    <dgm:cxn modelId="{57BBA965-6D98-4A4B-B0C5-35647353DE5A}" srcId="{687D1839-244F-4344-8347-C4ED6F45D73D}" destId="{58692F0E-6A26-439D-8125-051A50F3C0F1}" srcOrd="5" destOrd="0" parTransId="{9E09B7E2-42C4-4517-BD78-0D0526F333C1}" sibTransId="{ED044C3E-3533-45C2-BAB8-61CC0BD7BEEF}"/>
    <dgm:cxn modelId="{E64403B7-F492-4520-A8E2-64A4FD9853C4}" type="presParOf" srcId="{62BD5E29-E1AA-42CB-A72E-830C3E8E0727}" destId="{6BCC32A8-22A0-4C1C-8F34-FD361CA76409}" srcOrd="0" destOrd="0" presId="urn:microsoft.com/office/officeart/2005/8/layout/orgChart1"/>
    <dgm:cxn modelId="{52F1B367-2FEE-47DE-BEAD-4F0B09FAEA53}" type="presParOf" srcId="{6BCC32A8-22A0-4C1C-8F34-FD361CA76409}" destId="{DC308B8B-C60C-4EBE-BC9A-9EC7CD48A5A8}" srcOrd="0" destOrd="0" presId="urn:microsoft.com/office/officeart/2005/8/layout/orgChart1"/>
    <dgm:cxn modelId="{2ECB450E-3EB6-4CEC-89BF-A3C0B97129A0}" type="presParOf" srcId="{DC308B8B-C60C-4EBE-BC9A-9EC7CD48A5A8}" destId="{FB0A508E-D95A-479F-86D2-340A4E3B6225}" srcOrd="0" destOrd="0" presId="urn:microsoft.com/office/officeart/2005/8/layout/orgChart1"/>
    <dgm:cxn modelId="{4A7EA533-7AC2-4D6B-8E92-055E907771B0}" type="presParOf" srcId="{DC308B8B-C60C-4EBE-BC9A-9EC7CD48A5A8}" destId="{DFBF6C8A-CE44-4591-9E39-7460AFD6EF9B}" srcOrd="1" destOrd="0" presId="urn:microsoft.com/office/officeart/2005/8/layout/orgChart1"/>
    <dgm:cxn modelId="{421A8B3F-5D09-45D7-9BCD-1566C2D670F7}" type="presParOf" srcId="{6BCC32A8-22A0-4C1C-8F34-FD361CA76409}" destId="{864A4F93-A627-40C9-9003-D89E41F14B76}" srcOrd="1" destOrd="0" presId="urn:microsoft.com/office/officeart/2005/8/layout/orgChart1"/>
    <dgm:cxn modelId="{08B4868C-FF9D-4E74-A962-741FFE24AAA6}" type="presParOf" srcId="{864A4F93-A627-40C9-9003-D89E41F14B76}" destId="{5DA102C2-9A5D-4AED-ACDF-19FC7B223A10}" srcOrd="0" destOrd="0" presId="urn:microsoft.com/office/officeart/2005/8/layout/orgChart1"/>
    <dgm:cxn modelId="{4483CA3F-8281-41CC-AB46-3A8F1A3533E7}" type="presParOf" srcId="{864A4F93-A627-40C9-9003-D89E41F14B76}" destId="{146F8663-E412-46BA-AB8E-6E879A2CEB16}" srcOrd="1" destOrd="0" presId="urn:microsoft.com/office/officeart/2005/8/layout/orgChart1"/>
    <dgm:cxn modelId="{C58C547F-F47F-4543-B41A-7486FC4DD0F5}" type="presParOf" srcId="{146F8663-E412-46BA-AB8E-6E879A2CEB16}" destId="{35390AFA-6FCF-415F-8418-B2DA28E0B2B6}" srcOrd="0" destOrd="0" presId="urn:microsoft.com/office/officeart/2005/8/layout/orgChart1"/>
    <dgm:cxn modelId="{DF1B857D-C002-40C1-BDD5-EF5EDA23296E}" type="presParOf" srcId="{35390AFA-6FCF-415F-8418-B2DA28E0B2B6}" destId="{2B41667C-B16F-4B71-A613-88668AF9923B}" srcOrd="0" destOrd="0" presId="urn:microsoft.com/office/officeart/2005/8/layout/orgChart1"/>
    <dgm:cxn modelId="{B1511A40-E703-470B-9FBB-1C02DFBF51BC}" type="presParOf" srcId="{35390AFA-6FCF-415F-8418-B2DA28E0B2B6}" destId="{224E1A4E-F6AB-4EB0-B03C-A705F115102F}" srcOrd="1" destOrd="0" presId="urn:microsoft.com/office/officeart/2005/8/layout/orgChart1"/>
    <dgm:cxn modelId="{C6344FBB-75C8-4692-8671-FBAC9A361D10}" type="presParOf" srcId="{146F8663-E412-46BA-AB8E-6E879A2CEB16}" destId="{F60B4B1B-B3AA-466C-969F-8BF510933565}" srcOrd="1" destOrd="0" presId="urn:microsoft.com/office/officeart/2005/8/layout/orgChart1"/>
    <dgm:cxn modelId="{BC7FF342-CA12-411E-B819-2F696C9FA5F9}" type="presParOf" srcId="{146F8663-E412-46BA-AB8E-6E879A2CEB16}" destId="{82D1D0A9-585E-4F49-82C0-D451D42DBFBF}" srcOrd="2" destOrd="0" presId="urn:microsoft.com/office/officeart/2005/8/layout/orgChart1"/>
    <dgm:cxn modelId="{1E16007D-6088-43FA-B709-4A9DF061AB8A}" type="presParOf" srcId="{864A4F93-A627-40C9-9003-D89E41F14B76}" destId="{FA7C8175-06EE-4307-B6A0-A89C770078BE}" srcOrd="2" destOrd="0" presId="urn:microsoft.com/office/officeart/2005/8/layout/orgChart1"/>
    <dgm:cxn modelId="{83538EAC-A729-4398-86FC-57DCAAFFBE09}" type="presParOf" srcId="{864A4F93-A627-40C9-9003-D89E41F14B76}" destId="{769BBA11-BB6F-469D-960B-36B790042698}" srcOrd="3" destOrd="0" presId="urn:microsoft.com/office/officeart/2005/8/layout/orgChart1"/>
    <dgm:cxn modelId="{75B8668D-0557-40C8-AF71-F6AD63451CC6}" type="presParOf" srcId="{769BBA11-BB6F-469D-960B-36B790042698}" destId="{D1CEB5AA-A431-4142-AC12-A85A37164C43}" srcOrd="0" destOrd="0" presId="urn:microsoft.com/office/officeart/2005/8/layout/orgChart1"/>
    <dgm:cxn modelId="{C312452A-FBCE-4152-ADE3-F8EF983519B2}" type="presParOf" srcId="{D1CEB5AA-A431-4142-AC12-A85A37164C43}" destId="{4A6369D7-A19D-4F97-A5E5-6140F7CB7598}" srcOrd="0" destOrd="0" presId="urn:microsoft.com/office/officeart/2005/8/layout/orgChart1"/>
    <dgm:cxn modelId="{0FF2C3D4-5F93-49B7-A036-F89D0AEECF8E}" type="presParOf" srcId="{D1CEB5AA-A431-4142-AC12-A85A37164C43}" destId="{2648AA8A-0FAA-42EF-ABD7-C4F852F3F3E5}" srcOrd="1" destOrd="0" presId="urn:microsoft.com/office/officeart/2005/8/layout/orgChart1"/>
    <dgm:cxn modelId="{B1E80246-C331-4433-AD8A-9EDB2D36E0C4}" type="presParOf" srcId="{769BBA11-BB6F-469D-960B-36B790042698}" destId="{DFC373AA-0E8C-40E3-8498-E929AA872128}" srcOrd="1" destOrd="0" presId="urn:microsoft.com/office/officeart/2005/8/layout/orgChart1"/>
    <dgm:cxn modelId="{785259DD-BB28-4D42-8648-013803B81EF6}" type="presParOf" srcId="{769BBA11-BB6F-469D-960B-36B790042698}" destId="{EB96599B-B64E-4A74-96BD-7FA38A7B1A67}" srcOrd="2" destOrd="0" presId="urn:microsoft.com/office/officeart/2005/8/layout/orgChart1"/>
    <dgm:cxn modelId="{1947BD22-E79F-4894-B2FD-9860E6B9D8C0}" type="presParOf" srcId="{864A4F93-A627-40C9-9003-D89E41F14B76}" destId="{2A6C130D-901C-4934-873D-74EE85610ABA}" srcOrd="4" destOrd="0" presId="urn:microsoft.com/office/officeart/2005/8/layout/orgChart1"/>
    <dgm:cxn modelId="{E93B4D5F-B9E8-4163-9B25-9301F08DA258}" type="presParOf" srcId="{864A4F93-A627-40C9-9003-D89E41F14B76}" destId="{7E37A9A6-666A-40C9-835B-22C2B919D045}" srcOrd="5" destOrd="0" presId="urn:microsoft.com/office/officeart/2005/8/layout/orgChart1"/>
    <dgm:cxn modelId="{3462D0E3-2D14-4D06-A4B4-4DFE89CAF8E9}" type="presParOf" srcId="{7E37A9A6-666A-40C9-835B-22C2B919D045}" destId="{29752DB8-A8F0-42A5-BEC5-31F143F5E6A4}" srcOrd="0" destOrd="0" presId="urn:microsoft.com/office/officeart/2005/8/layout/orgChart1"/>
    <dgm:cxn modelId="{B12F2EA0-A557-40E1-9610-23487EB30CF6}" type="presParOf" srcId="{29752DB8-A8F0-42A5-BEC5-31F143F5E6A4}" destId="{531DD364-9D4B-430B-8BB3-CD5456D130EF}" srcOrd="0" destOrd="0" presId="urn:microsoft.com/office/officeart/2005/8/layout/orgChart1"/>
    <dgm:cxn modelId="{02C14A76-0FEA-4324-A52B-51501DCB1B5E}" type="presParOf" srcId="{29752DB8-A8F0-42A5-BEC5-31F143F5E6A4}" destId="{D1349200-D4C6-4AA2-B2E2-476EDBB47454}" srcOrd="1" destOrd="0" presId="urn:microsoft.com/office/officeart/2005/8/layout/orgChart1"/>
    <dgm:cxn modelId="{05C4E7AE-D43A-4F3D-B8B7-623EE777317F}" type="presParOf" srcId="{7E37A9A6-666A-40C9-835B-22C2B919D045}" destId="{E4498985-6DC7-40D6-98EB-65CF988112E5}" srcOrd="1" destOrd="0" presId="urn:microsoft.com/office/officeart/2005/8/layout/orgChart1"/>
    <dgm:cxn modelId="{D9416D02-872F-4708-9DC7-6A3D85DA73FA}" type="presParOf" srcId="{7E37A9A6-666A-40C9-835B-22C2B919D045}" destId="{BCAF98AF-B3B7-40E6-AD82-ACE22E64384F}" srcOrd="2" destOrd="0" presId="urn:microsoft.com/office/officeart/2005/8/layout/orgChart1"/>
    <dgm:cxn modelId="{6EA5912E-56B7-4BF2-B42F-2F4056F0D01D}" type="presParOf" srcId="{864A4F93-A627-40C9-9003-D89E41F14B76}" destId="{AA57CCB7-E1F4-4B83-AD87-C0E0FFEDA9FC}" srcOrd="6" destOrd="0" presId="urn:microsoft.com/office/officeart/2005/8/layout/orgChart1"/>
    <dgm:cxn modelId="{05E65412-449E-4D23-99EE-D4ED639633CC}" type="presParOf" srcId="{864A4F93-A627-40C9-9003-D89E41F14B76}" destId="{BBBB8DCA-FB1C-4FE7-ABE9-10101DCEF479}" srcOrd="7" destOrd="0" presId="urn:microsoft.com/office/officeart/2005/8/layout/orgChart1"/>
    <dgm:cxn modelId="{C565ADF4-A62E-44C6-850F-672DA40553DB}" type="presParOf" srcId="{BBBB8DCA-FB1C-4FE7-ABE9-10101DCEF479}" destId="{9459A495-6A69-429C-A105-C50719B4E62D}" srcOrd="0" destOrd="0" presId="urn:microsoft.com/office/officeart/2005/8/layout/orgChart1"/>
    <dgm:cxn modelId="{4E037B3E-ED33-4FD5-AC29-3441595E6380}" type="presParOf" srcId="{9459A495-6A69-429C-A105-C50719B4E62D}" destId="{BE23CF2F-6DF4-4744-92CA-6962FA7DCE9D}" srcOrd="0" destOrd="0" presId="urn:microsoft.com/office/officeart/2005/8/layout/orgChart1"/>
    <dgm:cxn modelId="{DE1BC226-9ED3-4EFA-8484-58C794D9BCEE}" type="presParOf" srcId="{9459A495-6A69-429C-A105-C50719B4E62D}" destId="{F7235DB1-B80C-4D7C-8B68-B8E635E85217}" srcOrd="1" destOrd="0" presId="urn:microsoft.com/office/officeart/2005/8/layout/orgChart1"/>
    <dgm:cxn modelId="{1029531A-A34A-41FF-852D-67C8F0E8CC2B}" type="presParOf" srcId="{BBBB8DCA-FB1C-4FE7-ABE9-10101DCEF479}" destId="{F8013318-8B21-448F-A72D-732AAD16B659}" srcOrd="1" destOrd="0" presId="urn:microsoft.com/office/officeart/2005/8/layout/orgChart1"/>
    <dgm:cxn modelId="{C466AF4E-10D5-4951-912C-6714EA34316B}" type="presParOf" srcId="{BBBB8DCA-FB1C-4FE7-ABE9-10101DCEF479}" destId="{4D0C10A6-4DAA-4EDD-A2D1-84F3C0D1D530}" srcOrd="2" destOrd="0" presId="urn:microsoft.com/office/officeart/2005/8/layout/orgChart1"/>
    <dgm:cxn modelId="{F9C5A0C9-CA26-4EBA-A1E7-CD3A748FF9E0}" type="presParOf" srcId="{864A4F93-A627-40C9-9003-D89E41F14B76}" destId="{B2B935D1-9B86-4FE2-A376-B57AB96989D1}" srcOrd="8" destOrd="0" presId="urn:microsoft.com/office/officeart/2005/8/layout/orgChart1"/>
    <dgm:cxn modelId="{4D5364DA-3588-430D-89F8-E73335480014}" type="presParOf" srcId="{864A4F93-A627-40C9-9003-D89E41F14B76}" destId="{CB24B511-2723-4F21-8C05-9707A541B565}" srcOrd="9" destOrd="0" presId="urn:microsoft.com/office/officeart/2005/8/layout/orgChart1"/>
    <dgm:cxn modelId="{55B2B6D2-1AAE-46D9-8710-CB8251C1CE36}" type="presParOf" srcId="{CB24B511-2723-4F21-8C05-9707A541B565}" destId="{ED892223-627B-4C4C-9D7E-68915F9DEECA}" srcOrd="0" destOrd="0" presId="urn:microsoft.com/office/officeart/2005/8/layout/orgChart1"/>
    <dgm:cxn modelId="{9C2C851B-22DA-40D8-97AF-E3043E9A12E4}" type="presParOf" srcId="{ED892223-627B-4C4C-9D7E-68915F9DEECA}" destId="{46695EDE-A05C-44B4-83AD-6D76480E423A}" srcOrd="0" destOrd="0" presId="urn:microsoft.com/office/officeart/2005/8/layout/orgChart1"/>
    <dgm:cxn modelId="{489931FD-8667-4044-A05C-12C2C47FD6C0}" type="presParOf" srcId="{ED892223-627B-4C4C-9D7E-68915F9DEECA}" destId="{3A22CDB2-661D-45C8-94F7-A9863631F154}" srcOrd="1" destOrd="0" presId="urn:microsoft.com/office/officeart/2005/8/layout/orgChart1"/>
    <dgm:cxn modelId="{E0BDCCB9-E43F-498E-9016-45BED9D6A8C0}" type="presParOf" srcId="{CB24B511-2723-4F21-8C05-9707A541B565}" destId="{1F801F93-0824-44E7-A931-3A753BBEEBC9}" srcOrd="1" destOrd="0" presId="urn:microsoft.com/office/officeart/2005/8/layout/orgChart1"/>
    <dgm:cxn modelId="{6CB120FB-40EC-4C6B-83A2-32DEF3ED6488}" type="presParOf" srcId="{CB24B511-2723-4F21-8C05-9707A541B565}" destId="{2E536D57-25CC-4BB4-8E97-03D5E25D8D03}" srcOrd="2" destOrd="0" presId="urn:microsoft.com/office/officeart/2005/8/layout/orgChart1"/>
    <dgm:cxn modelId="{382DE63A-4C0D-43E7-AE29-953346FAC67C}" type="presParOf" srcId="{864A4F93-A627-40C9-9003-D89E41F14B76}" destId="{AA547CD5-ECBE-4F64-88D8-9FA36E50F8EB}" srcOrd="10" destOrd="0" presId="urn:microsoft.com/office/officeart/2005/8/layout/orgChart1"/>
    <dgm:cxn modelId="{B20304F7-6BD1-4844-A723-1E77CF995C7D}" type="presParOf" srcId="{864A4F93-A627-40C9-9003-D89E41F14B76}" destId="{168E8BF2-7CA0-4867-B370-4481C760332A}" srcOrd="11" destOrd="0" presId="urn:microsoft.com/office/officeart/2005/8/layout/orgChart1"/>
    <dgm:cxn modelId="{F39698DC-316D-4300-8CEE-3EE3BCCB639D}" type="presParOf" srcId="{168E8BF2-7CA0-4867-B370-4481C760332A}" destId="{E83D8697-80AA-4612-B84C-5E78A02A1619}" srcOrd="0" destOrd="0" presId="urn:microsoft.com/office/officeart/2005/8/layout/orgChart1"/>
    <dgm:cxn modelId="{5E1D9047-3578-42E6-AD79-9622911F20EF}" type="presParOf" srcId="{E83D8697-80AA-4612-B84C-5E78A02A1619}" destId="{32EC63F1-25E7-470D-86EF-D72FBB078EE8}" srcOrd="0" destOrd="0" presId="urn:microsoft.com/office/officeart/2005/8/layout/orgChart1"/>
    <dgm:cxn modelId="{721C0E33-C1C8-46DC-A09B-CD9A7B618626}" type="presParOf" srcId="{E83D8697-80AA-4612-B84C-5E78A02A1619}" destId="{208921A3-2949-448B-B849-BE1E50393261}" srcOrd="1" destOrd="0" presId="urn:microsoft.com/office/officeart/2005/8/layout/orgChart1"/>
    <dgm:cxn modelId="{A9FCF510-DD33-487C-A2DA-13604EA657B8}" type="presParOf" srcId="{168E8BF2-7CA0-4867-B370-4481C760332A}" destId="{ECA0A3D6-D9A5-413B-913F-C8D7E078AA2F}" srcOrd="1" destOrd="0" presId="urn:microsoft.com/office/officeart/2005/8/layout/orgChart1"/>
    <dgm:cxn modelId="{84DAA221-EEB7-49F4-B942-9463A1BA7E79}" type="presParOf" srcId="{168E8BF2-7CA0-4867-B370-4481C760332A}" destId="{5B404D9F-77B0-4C28-BAAB-38C3B39CF715}" srcOrd="2" destOrd="0" presId="urn:microsoft.com/office/officeart/2005/8/layout/orgChart1"/>
    <dgm:cxn modelId="{1D9A1553-7500-4D7C-A39B-BFDE22D3D320}" type="presParOf" srcId="{864A4F93-A627-40C9-9003-D89E41F14B76}" destId="{EF27B689-8FA6-42DE-903C-B3F1397758F5}" srcOrd="12" destOrd="0" presId="urn:microsoft.com/office/officeart/2005/8/layout/orgChart1"/>
    <dgm:cxn modelId="{06E40A0F-4D12-47DE-BD99-04911484EBB5}" type="presParOf" srcId="{864A4F93-A627-40C9-9003-D89E41F14B76}" destId="{28C60827-B732-4BD2-848F-FA61C2240481}" srcOrd="13" destOrd="0" presId="urn:microsoft.com/office/officeart/2005/8/layout/orgChart1"/>
    <dgm:cxn modelId="{91AA8EC3-5288-41F6-AEC4-6345956B3A94}" type="presParOf" srcId="{28C60827-B732-4BD2-848F-FA61C2240481}" destId="{4781DD77-3205-47F9-BBA4-17B74B94C4D2}" srcOrd="0" destOrd="0" presId="urn:microsoft.com/office/officeart/2005/8/layout/orgChart1"/>
    <dgm:cxn modelId="{A069F9C3-DCCC-4EE0-887D-EE6FCFD911EB}" type="presParOf" srcId="{4781DD77-3205-47F9-BBA4-17B74B94C4D2}" destId="{5F7BFD82-319C-4139-89AA-155B788EC1F0}" srcOrd="0" destOrd="0" presId="urn:microsoft.com/office/officeart/2005/8/layout/orgChart1"/>
    <dgm:cxn modelId="{4192523A-FF81-4252-9E84-F59FB7F7CA63}" type="presParOf" srcId="{4781DD77-3205-47F9-BBA4-17B74B94C4D2}" destId="{73DACEA7-DD5B-46D7-B07A-DACB14471307}" srcOrd="1" destOrd="0" presId="urn:microsoft.com/office/officeart/2005/8/layout/orgChart1"/>
    <dgm:cxn modelId="{493542DE-B7F1-4C3B-ACDB-B59D218E1372}" type="presParOf" srcId="{28C60827-B732-4BD2-848F-FA61C2240481}" destId="{F77D130E-F4A2-4691-B037-BEFD8854B924}" srcOrd="1" destOrd="0" presId="urn:microsoft.com/office/officeart/2005/8/layout/orgChart1"/>
    <dgm:cxn modelId="{E105EA21-1109-40BE-B362-E7E611181F49}" type="presParOf" srcId="{28C60827-B732-4BD2-848F-FA61C2240481}" destId="{23F73C0D-5020-4F7C-A291-9096412EA191}" srcOrd="2" destOrd="0" presId="urn:microsoft.com/office/officeart/2005/8/layout/orgChart1"/>
    <dgm:cxn modelId="{B8300DCF-6235-4444-8825-81E308F984D8}" type="presParOf" srcId="{6BCC32A8-22A0-4C1C-8F34-FD361CA76409}" destId="{6EC48E38-2A4F-4B61-B6F3-3B25809F5C1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3660CE-2392-467A-8E64-49EBF554E183}" type="doc">
      <dgm:prSet loTypeId="urn:microsoft.com/office/officeart/2005/8/layout/hierarchy3" loCatId="list" qsTypeId="urn:microsoft.com/office/officeart/2005/8/quickstyle/simple1" qsCatId="simple" csTypeId="urn:microsoft.com/office/officeart/2005/8/colors/accent3_2" csCatId="accent3" phldr="1"/>
      <dgm:spPr/>
      <dgm:t>
        <a:bodyPr/>
        <a:lstStyle/>
        <a:p>
          <a:endParaRPr lang="en-US"/>
        </a:p>
      </dgm:t>
    </dgm:pt>
    <dgm:pt modelId="{BDF82854-96A4-4D5E-8914-9F717FF57208}">
      <dgm:prSet phldrT="[Text]"/>
      <dgm:spPr>
        <a:solidFill>
          <a:srgbClr val="2E5369"/>
        </a:solidFill>
      </dgm:spPr>
      <dgm:t>
        <a:bodyPr/>
        <a:lstStyle/>
        <a:p>
          <a:r>
            <a:rPr lang="en-US" dirty="0">
              <a:latin typeface="Segoe UI" panose="020B0502040204020203" pitchFamily="34" charset="0"/>
              <a:cs typeface="Segoe UI" panose="020B0502040204020203" pitchFamily="34" charset="0"/>
            </a:rPr>
            <a:t>Access</a:t>
          </a:r>
        </a:p>
      </dgm:t>
    </dgm:pt>
    <dgm:pt modelId="{DBD695E1-7641-48AD-88A5-951B7527CC1A}" type="parTrans" cxnId="{26D5D156-017E-471A-94D0-A4F5F58605DD}">
      <dgm:prSet/>
      <dgm:spPr/>
      <dgm:t>
        <a:bodyPr/>
        <a:lstStyle/>
        <a:p>
          <a:endParaRPr lang="en-US"/>
        </a:p>
      </dgm:t>
    </dgm:pt>
    <dgm:pt modelId="{D8CBD0AE-87A0-45D0-997C-66FAA4361982}" type="sibTrans" cxnId="{26D5D156-017E-471A-94D0-A4F5F58605DD}">
      <dgm:prSet/>
      <dgm:spPr/>
      <dgm:t>
        <a:bodyPr/>
        <a:lstStyle/>
        <a:p>
          <a:endParaRPr lang="en-US"/>
        </a:p>
      </dgm:t>
    </dgm:pt>
    <dgm:pt modelId="{C5A4E871-47B5-43A6-8654-1143F3EAE964}">
      <dgm:prSet phldrT="[Text]"/>
      <dgm:spPr>
        <a:solidFill>
          <a:srgbClr val="2E5369"/>
        </a:solidFill>
      </dgm:spPr>
      <dgm:t>
        <a:bodyPr/>
        <a:lstStyle/>
        <a:p>
          <a:r>
            <a:rPr lang="en-US" dirty="0">
              <a:latin typeface="Segoe UI" panose="020B0502040204020203" pitchFamily="34" charset="0"/>
              <a:cs typeface="Segoe UI" panose="020B0502040204020203" pitchFamily="34" charset="0"/>
            </a:rPr>
            <a:t>Excellence</a:t>
          </a:r>
        </a:p>
      </dgm:t>
    </dgm:pt>
    <dgm:pt modelId="{AF931FF8-20A3-4335-A04D-7A0E50FAC20C}" type="parTrans" cxnId="{68721BF4-4CE7-444C-8FEB-55FDF2347B22}">
      <dgm:prSet/>
      <dgm:spPr/>
      <dgm:t>
        <a:bodyPr/>
        <a:lstStyle/>
        <a:p>
          <a:endParaRPr lang="en-US"/>
        </a:p>
      </dgm:t>
    </dgm:pt>
    <dgm:pt modelId="{360F427E-A588-433E-A99D-598EF1E2EC91}" type="sibTrans" cxnId="{68721BF4-4CE7-444C-8FEB-55FDF2347B22}">
      <dgm:prSet/>
      <dgm:spPr/>
      <dgm:t>
        <a:bodyPr/>
        <a:lstStyle/>
        <a:p>
          <a:endParaRPr lang="en-US"/>
        </a:p>
      </dgm:t>
    </dgm:pt>
    <dgm:pt modelId="{8512A1A9-C487-47DF-88AA-97870703C153}">
      <dgm:prSet phldrT="[Text]"/>
      <dgm:spPr>
        <a:solidFill>
          <a:srgbClr val="2E5369"/>
        </a:solidFill>
      </dgm:spPr>
      <dgm:t>
        <a:bodyPr/>
        <a:lstStyle/>
        <a:p>
          <a:r>
            <a:rPr lang="en-US" dirty="0">
              <a:latin typeface="Segoe UI" panose="020B0502040204020203" pitchFamily="34" charset="0"/>
              <a:cs typeface="Segoe UI" panose="020B0502040204020203" pitchFamily="34" charset="0"/>
            </a:rPr>
            <a:t>Affordability</a:t>
          </a:r>
        </a:p>
      </dgm:t>
    </dgm:pt>
    <dgm:pt modelId="{1069909B-F524-44AC-9983-E9B8B35C26F5}" type="sibTrans" cxnId="{C48FF44E-1899-4590-A284-DD47FCB14A1A}">
      <dgm:prSet/>
      <dgm:spPr/>
      <dgm:t>
        <a:bodyPr/>
        <a:lstStyle/>
        <a:p>
          <a:endParaRPr lang="en-US"/>
        </a:p>
      </dgm:t>
    </dgm:pt>
    <dgm:pt modelId="{DCEF691A-6B92-40EC-8A0A-D201D2FEAE06}" type="parTrans" cxnId="{C48FF44E-1899-4590-A284-DD47FCB14A1A}">
      <dgm:prSet/>
      <dgm:spPr/>
      <dgm:t>
        <a:bodyPr/>
        <a:lstStyle/>
        <a:p>
          <a:endParaRPr lang="en-US"/>
        </a:p>
      </dgm:t>
    </dgm:pt>
    <dgm:pt modelId="{C49C5231-A6C4-4118-B363-B0AAC3729BEB}" type="pres">
      <dgm:prSet presAssocID="{183660CE-2392-467A-8E64-49EBF554E183}" presName="diagram" presStyleCnt="0">
        <dgm:presLayoutVars>
          <dgm:chPref val="1"/>
          <dgm:dir/>
          <dgm:animOne val="branch"/>
          <dgm:animLvl val="lvl"/>
          <dgm:resizeHandles/>
        </dgm:presLayoutVars>
      </dgm:prSet>
      <dgm:spPr/>
      <dgm:t>
        <a:bodyPr/>
        <a:lstStyle/>
        <a:p>
          <a:endParaRPr lang="en-US"/>
        </a:p>
      </dgm:t>
    </dgm:pt>
    <dgm:pt modelId="{8D66043C-A32E-408B-A886-A873850AFE35}" type="pres">
      <dgm:prSet presAssocID="{BDF82854-96A4-4D5E-8914-9F717FF57208}" presName="root" presStyleCnt="0"/>
      <dgm:spPr/>
    </dgm:pt>
    <dgm:pt modelId="{DCCAA835-6C89-48A8-AFD8-18CC8948F965}" type="pres">
      <dgm:prSet presAssocID="{BDF82854-96A4-4D5E-8914-9F717FF57208}" presName="rootComposite" presStyleCnt="0"/>
      <dgm:spPr/>
    </dgm:pt>
    <dgm:pt modelId="{21996BC7-983F-4EFB-87CA-A7E8C146D4F2}" type="pres">
      <dgm:prSet presAssocID="{BDF82854-96A4-4D5E-8914-9F717FF57208}" presName="rootText" presStyleLbl="node1" presStyleIdx="0" presStyleCnt="3"/>
      <dgm:spPr/>
      <dgm:t>
        <a:bodyPr/>
        <a:lstStyle/>
        <a:p>
          <a:endParaRPr lang="en-US"/>
        </a:p>
      </dgm:t>
    </dgm:pt>
    <dgm:pt modelId="{B59843C1-B0D7-4F8A-9676-D0F273B969AC}" type="pres">
      <dgm:prSet presAssocID="{BDF82854-96A4-4D5E-8914-9F717FF57208}" presName="rootConnector" presStyleLbl="node1" presStyleIdx="0" presStyleCnt="3"/>
      <dgm:spPr/>
      <dgm:t>
        <a:bodyPr/>
        <a:lstStyle/>
        <a:p>
          <a:endParaRPr lang="en-US"/>
        </a:p>
      </dgm:t>
    </dgm:pt>
    <dgm:pt modelId="{54E16CFF-D82E-4029-953E-AA1F3F50BDF6}" type="pres">
      <dgm:prSet presAssocID="{BDF82854-96A4-4D5E-8914-9F717FF57208}" presName="childShape" presStyleCnt="0"/>
      <dgm:spPr/>
    </dgm:pt>
    <dgm:pt modelId="{A73E4E3E-71C3-40E4-B87E-FCDC439FE7A6}" type="pres">
      <dgm:prSet presAssocID="{8512A1A9-C487-47DF-88AA-97870703C153}" presName="root" presStyleCnt="0"/>
      <dgm:spPr/>
    </dgm:pt>
    <dgm:pt modelId="{86BF3AC7-04F6-4F18-A9A2-58B442294AFA}" type="pres">
      <dgm:prSet presAssocID="{8512A1A9-C487-47DF-88AA-97870703C153}" presName="rootComposite" presStyleCnt="0"/>
      <dgm:spPr/>
    </dgm:pt>
    <dgm:pt modelId="{33960619-2DD6-478A-8F24-222C208F690B}" type="pres">
      <dgm:prSet presAssocID="{8512A1A9-C487-47DF-88AA-97870703C153}" presName="rootText" presStyleLbl="node1" presStyleIdx="1" presStyleCnt="3"/>
      <dgm:spPr/>
      <dgm:t>
        <a:bodyPr/>
        <a:lstStyle/>
        <a:p>
          <a:endParaRPr lang="en-US"/>
        </a:p>
      </dgm:t>
    </dgm:pt>
    <dgm:pt modelId="{EA6D9FFC-6C12-4D86-AA1E-5EEDB99DAD77}" type="pres">
      <dgm:prSet presAssocID="{8512A1A9-C487-47DF-88AA-97870703C153}" presName="rootConnector" presStyleLbl="node1" presStyleIdx="1" presStyleCnt="3"/>
      <dgm:spPr/>
      <dgm:t>
        <a:bodyPr/>
        <a:lstStyle/>
        <a:p>
          <a:endParaRPr lang="en-US"/>
        </a:p>
      </dgm:t>
    </dgm:pt>
    <dgm:pt modelId="{339C7C32-1374-4FD7-8248-6FE8C3503980}" type="pres">
      <dgm:prSet presAssocID="{8512A1A9-C487-47DF-88AA-97870703C153}" presName="childShape" presStyleCnt="0"/>
      <dgm:spPr/>
    </dgm:pt>
    <dgm:pt modelId="{99139149-920F-4BD8-B608-9770AB25E8B9}" type="pres">
      <dgm:prSet presAssocID="{C5A4E871-47B5-43A6-8654-1143F3EAE964}" presName="root" presStyleCnt="0"/>
      <dgm:spPr/>
    </dgm:pt>
    <dgm:pt modelId="{4607915C-10DF-4369-8C70-CAF6046568F1}" type="pres">
      <dgm:prSet presAssocID="{C5A4E871-47B5-43A6-8654-1143F3EAE964}" presName="rootComposite" presStyleCnt="0"/>
      <dgm:spPr/>
    </dgm:pt>
    <dgm:pt modelId="{8273672A-57BB-414D-9C40-C6613EADD7EA}" type="pres">
      <dgm:prSet presAssocID="{C5A4E871-47B5-43A6-8654-1143F3EAE964}" presName="rootText" presStyleLbl="node1" presStyleIdx="2" presStyleCnt="3"/>
      <dgm:spPr/>
      <dgm:t>
        <a:bodyPr/>
        <a:lstStyle/>
        <a:p>
          <a:endParaRPr lang="en-US"/>
        </a:p>
      </dgm:t>
    </dgm:pt>
    <dgm:pt modelId="{787135EA-6AB7-46A3-B4AE-83205DD274AC}" type="pres">
      <dgm:prSet presAssocID="{C5A4E871-47B5-43A6-8654-1143F3EAE964}" presName="rootConnector" presStyleLbl="node1" presStyleIdx="2" presStyleCnt="3"/>
      <dgm:spPr/>
      <dgm:t>
        <a:bodyPr/>
        <a:lstStyle/>
        <a:p>
          <a:endParaRPr lang="en-US"/>
        </a:p>
      </dgm:t>
    </dgm:pt>
    <dgm:pt modelId="{0D443179-7D57-4118-B553-B6B35A4F3A29}" type="pres">
      <dgm:prSet presAssocID="{C5A4E871-47B5-43A6-8654-1143F3EAE964}" presName="childShape" presStyleCnt="0"/>
      <dgm:spPr/>
    </dgm:pt>
  </dgm:ptLst>
  <dgm:cxnLst>
    <dgm:cxn modelId="{26D5D156-017E-471A-94D0-A4F5F58605DD}" srcId="{183660CE-2392-467A-8E64-49EBF554E183}" destId="{BDF82854-96A4-4D5E-8914-9F717FF57208}" srcOrd="0" destOrd="0" parTransId="{DBD695E1-7641-48AD-88A5-951B7527CC1A}" sibTransId="{D8CBD0AE-87A0-45D0-997C-66FAA4361982}"/>
    <dgm:cxn modelId="{FE02E348-3AF1-4883-96AC-F8331F97BEA8}" type="presOf" srcId="{BDF82854-96A4-4D5E-8914-9F717FF57208}" destId="{B59843C1-B0D7-4F8A-9676-D0F273B969AC}" srcOrd="1" destOrd="0" presId="urn:microsoft.com/office/officeart/2005/8/layout/hierarchy3"/>
    <dgm:cxn modelId="{7FE9AE63-6E06-4D01-BD83-875E3A0B1AC3}" type="presOf" srcId="{183660CE-2392-467A-8E64-49EBF554E183}" destId="{C49C5231-A6C4-4118-B363-B0AAC3729BEB}" srcOrd="0" destOrd="0" presId="urn:microsoft.com/office/officeart/2005/8/layout/hierarchy3"/>
    <dgm:cxn modelId="{C48FF44E-1899-4590-A284-DD47FCB14A1A}" srcId="{183660CE-2392-467A-8E64-49EBF554E183}" destId="{8512A1A9-C487-47DF-88AA-97870703C153}" srcOrd="1" destOrd="0" parTransId="{DCEF691A-6B92-40EC-8A0A-D201D2FEAE06}" sibTransId="{1069909B-F524-44AC-9983-E9B8B35C26F5}"/>
    <dgm:cxn modelId="{2F115BCB-C3F7-48B5-9E4E-2352D83D4782}" type="presOf" srcId="{C5A4E871-47B5-43A6-8654-1143F3EAE964}" destId="{8273672A-57BB-414D-9C40-C6613EADD7EA}" srcOrd="0" destOrd="0" presId="urn:microsoft.com/office/officeart/2005/8/layout/hierarchy3"/>
    <dgm:cxn modelId="{BA75D534-CEB9-4AEB-9AEE-83A36FEB229A}" type="presOf" srcId="{8512A1A9-C487-47DF-88AA-97870703C153}" destId="{33960619-2DD6-478A-8F24-222C208F690B}" srcOrd="0" destOrd="0" presId="urn:microsoft.com/office/officeart/2005/8/layout/hierarchy3"/>
    <dgm:cxn modelId="{68721BF4-4CE7-444C-8FEB-55FDF2347B22}" srcId="{183660CE-2392-467A-8E64-49EBF554E183}" destId="{C5A4E871-47B5-43A6-8654-1143F3EAE964}" srcOrd="2" destOrd="0" parTransId="{AF931FF8-20A3-4335-A04D-7A0E50FAC20C}" sibTransId="{360F427E-A588-433E-A99D-598EF1E2EC91}"/>
    <dgm:cxn modelId="{3FE1DAC9-5FC3-46A3-93DF-BA2FA4CF3ABF}" type="presOf" srcId="{BDF82854-96A4-4D5E-8914-9F717FF57208}" destId="{21996BC7-983F-4EFB-87CA-A7E8C146D4F2}" srcOrd="0" destOrd="0" presId="urn:microsoft.com/office/officeart/2005/8/layout/hierarchy3"/>
    <dgm:cxn modelId="{86E91A0B-3FD9-4F76-8B30-83AC9AD7699C}" type="presOf" srcId="{C5A4E871-47B5-43A6-8654-1143F3EAE964}" destId="{787135EA-6AB7-46A3-B4AE-83205DD274AC}" srcOrd="1" destOrd="0" presId="urn:microsoft.com/office/officeart/2005/8/layout/hierarchy3"/>
    <dgm:cxn modelId="{F78C6393-B88E-418F-A173-1A3CDB8E5C19}" type="presOf" srcId="{8512A1A9-C487-47DF-88AA-97870703C153}" destId="{EA6D9FFC-6C12-4D86-AA1E-5EEDB99DAD77}" srcOrd="1" destOrd="0" presId="urn:microsoft.com/office/officeart/2005/8/layout/hierarchy3"/>
    <dgm:cxn modelId="{FA19D2E2-D1A8-463F-B0AC-1B62D674E052}" type="presParOf" srcId="{C49C5231-A6C4-4118-B363-B0AAC3729BEB}" destId="{8D66043C-A32E-408B-A886-A873850AFE35}" srcOrd="0" destOrd="0" presId="urn:microsoft.com/office/officeart/2005/8/layout/hierarchy3"/>
    <dgm:cxn modelId="{3E16638B-CDC8-4F29-B0D2-0A62A62BBD9C}" type="presParOf" srcId="{8D66043C-A32E-408B-A886-A873850AFE35}" destId="{DCCAA835-6C89-48A8-AFD8-18CC8948F965}" srcOrd="0" destOrd="0" presId="urn:microsoft.com/office/officeart/2005/8/layout/hierarchy3"/>
    <dgm:cxn modelId="{4D02DA79-8780-47B9-8693-C803E8BCA6B9}" type="presParOf" srcId="{DCCAA835-6C89-48A8-AFD8-18CC8948F965}" destId="{21996BC7-983F-4EFB-87CA-A7E8C146D4F2}" srcOrd="0" destOrd="0" presId="urn:microsoft.com/office/officeart/2005/8/layout/hierarchy3"/>
    <dgm:cxn modelId="{77032CDA-33CE-422E-858F-FD2A559F288B}" type="presParOf" srcId="{DCCAA835-6C89-48A8-AFD8-18CC8948F965}" destId="{B59843C1-B0D7-4F8A-9676-D0F273B969AC}" srcOrd="1" destOrd="0" presId="urn:microsoft.com/office/officeart/2005/8/layout/hierarchy3"/>
    <dgm:cxn modelId="{7F08F37D-358C-4BBF-AEFD-2B9F73234656}" type="presParOf" srcId="{8D66043C-A32E-408B-A886-A873850AFE35}" destId="{54E16CFF-D82E-4029-953E-AA1F3F50BDF6}" srcOrd="1" destOrd="0" presId="urn:microsoft.com/office/officeart/2005/8/layout/hierarchy3"/>
    <dgm:cxn modelId="{9011668B-D38E-4BEE-943E-3A8D159C0D73}" type="presParOf" srcId="{C49C5231-A6C4-4118-B363-B0AAC3729BEB}" destId="{A73E4E3E-71C3-40E4-B87E-FCDC439FE7A6}" srcOrd="1" destOrd="0" presId="urn:microsoft.com/office/officeart/2005/8/layout/hierarchy3"/>
    <dgm:cxn modelId="{445BDF9E-30DD-4CB2-87C0-09DD7F3221EA}" type="presParOf" srcId="{A73E4E3E-71C3-40E4-B87E-FCDC439FE7A6}" destId="{86BF3AC7-04F6-4F18-A9A2-58B442294AFA}" srcOrd="0" destOrd="0" presId="urn:microsoft.com/office/officeart/2005/8/layout/hierarchy3"/>
    <dgm:cxn modelId="{B4B87DEE-4293-42C8-B5A8-4247C1ADA6A5}" type="presParOf" srcId="{86BF3AC7-04F6-4F18-A9A2-58B442294AFA}" destId="{33960619-2DD6-478A-8F24-222C208F690B}" srcOrd="0" destOrd="0" presId="urn:microsoft.com/office/officeart/2005/8/layout/hierarchy3"/>
    <dgm:cxn modelId="{C3C03ABF-5947-4B36-B699-7EFE2669BF13}" type="presParOf" srcId="{86BF3AC7-04F6-4F18-A9A2-58B442294AFA}" destId="{EA6D9FFC-6C12-4D86-AA1E-5EEDB99DAD77}" srcOrd="1" destOrd="0" presId="urn:microsoft.com/office/officeart/2005/8/layout/hierarchy3"/>
    <dgm:cxn modelId="{3E29456D-2BA2-41C1-9401-F92DD81D6BF6}" type="presParOf" srcId="{A73E4E3E-71C3-40E4-B87E-FCDC439FE7A6}" destId="{339C7C32-1374-4FD7-8248-6FE8C3503980}" srcOrd="1" destOrd="0" presId="urn:microsoft.com/office/officeart/2005/8/layout/hierarchy3"/>
    <dgm:cxn modelId="{06054F47-A27B-48D4-9D51-9E3F1331AD20}" type="presParOf" srcId="{C49C5231-A6C4-4118-B363-B0AAC3729BEB}" destId="{99139149-920F-4BD8-B608-9770AB25E8B9}" srcOrd="2" destOrd="0" presId="urn:microsoft.com/office/officeart/2005/8/layout/hierarchy3"/>
    <dgm:cxn modelId="{72CD8CFC-986B-4D6B-8465-1C7E6F9BF2E8}" type="presParOf" srcId="{99139149-920F-4BD8-B608-9770AB25E8B9}" destId="{4607915C-10DF-4369-8C70-CAF6046568F1}" srcOrd="0" destOrd="0" presId="urn:microsoft.com/office/officeart/2005/8/layout/hierarchy3"/>
    <dgm:cxn modelId="{296E2629-768F-45B0-B6E2-09DAE45F43F6}" type="presParOf" srcId="{4607915C-10DF-4369-8C70-CAF6046568F1}" destId="{8273672A-57BB-414D-9C40-C6613EADD7EA}" srcOrd="0" destOrd="0" presId="urn:microsoft.com/office/officeart/2005/8/layout/hierarchy3"/>
    <dgm:cxn modelId="{EEEFAB91-4EFD-40C5-B742-EB007A169578}" type="presParOf" srcId="{4607915C-10DF-4369-8C70-CAF6046568F1}" destId="{787135EA-6AB7-46A3-B4AE-83205DD274AC}" srcOrd="1" destOrd="0" presId="urn:microsoft.com/office/officeart/2005/8/layout/hierarchy3"/>
    <dgm:cxn modelId="{A8CD21A6-4C37-4D88-8715-2596E408B3EF}" type="presParOf" srcId="{99139149-920F-4BD8-B608-9770AB25E8B9}" destId="{0D443179-7D57-4118-B553-B6B35A4F3A29}"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98DA8E-AC89-4961-A615-D85A12CAC16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E249370-6B25-42C2-80AE-A027862ADB60}">
      <dgm:prSet/>
      <dgm:spPr>
        <a:solidFill>
          <a:srgbClr val="2E5369"/>
        </a:solidFill>
      </dgm:spPr>
      <dgm:t>
        <a:bodyPr/>
        <a:lstStyle/>
        <a:p>
          <a:pPr rtl="0"/>
          <a:r>
            <a:rPr lang="en-US" dirty="0">
              <a:latin typeface="Segoe UI" panose="020B0502040204020203" pitchFamily="34" charset="0"/>
              <a:cs typeface="Segoe UI" panose="020B0502040204020203" pitchFamily="34" charset="0"/>
            </a:rPr>
            <a:t>8 members appointed by the Governor with the advice and consent of the Senate:</a:t>
          </a:r>
        </a:p>
      </dgm:t>
    </dgm:pt>
    <dgm:pt modelId="{C2267E98-52B6-4EEF-ABC3-4B3F64B9DE36}" type="parTrans" cxnId="{ACF03574-5D6F-4E49-9BB7-53395DCD210A}">
      <dgm:prSet/>
      <dgm:spPr/>
      <dgm:t>
        <a:bodyPr/>
        <a:lstStyle/>
        <a:p>
          <a:endParaRPr lang="en-US"/>
        </a:p>
      </dgm:t>
    </dgm:pt>
    <dgm:pt modelId="{53283699-2F75-43D5-A5BA-A1CA28440DC3}" type="sibTrans" cxnId="{ACF03574-5D6F-4E49-9BB7-53395DCD210A}">
      <dgm:prSet/>
      <dgm:spPr/>
      <dgm:t>
        <a:bodyPr/>
        <a:lstStyle/>
        <a:p>
          <a:endParaRPr lang="en-US"/>
        </a:p>
      </dgm:t>
    </dgm:pt>
    <dgm:pt modelId="{9E95116A-C41B-4000-8649-34EF06EF2AA2}">
      <dgm:prSet/>
      <dgm:spPr>
        <a:noFill/>
      </dgm:spPr>
      <dgm:t>
        <a:bodyPr/>
        <a:lstStyle/>
        <a:p>
          <a:pPr rtl="0"/>
          <a:r>
            <a:rPr lang="en-US" dirty="0">
              <a:latin typeface="Segoe UI" panose="020B0502040204020203" pitchFamily="34" charset="0"/>
              <a:cs typeface="Segoe UI" panose="020B0502040204020203" pitchFamily="34" charset="0"/>
            </a:rPr>
            <a:t>1 member at-large as Chair</a:t>
          </a:r>
        </a:p>
      </dgm:t>
    </dgm:pt>
    <dgm:pt modelId="{AD6F9A89-761B-4F72-8B86-938F7CDBF2AC}" type="parTrans" cxnId="{8B5DC5DF-1C90-48B9-9CC8-F199D77FCDAB}">
      <dgm:prSet/>
      <dgm:spPr/>
      <dgm:t>
        <a:bodyPr/>
        <a:lstStyle/>
        <a:p>
          <a:endParaRPr lang="en-US"/>
        </a:p>
      </dgm:t>
    </dgm:pt>
    <dgm:pt modelId="{ECF667D2-0D9D-4A7A-B815-9E2CF78D91D1}" type="sibTrans" cxnId="{8B5DC5DF-1C90-48B9-9CC8-F199D77FCDAB}">
      <dgm:prSet/>
      <dgm:spPr/>
      <dgm:t>
        <a:bodyPr/>
        <a:lstStyle/>
        <a:p>
          <a:endParaRPr lang="en-US"/>
        </a:p>
      </dgm:t>
    </dgm:pt>
    <dgm:pt modelId="{4A7C3A92-E051-4F53-A1DC-56065E796F31}">
      <dgm:prSet/>
      <dgm:spPr>
        <a:noFill/>
      </dgm:spPr>
      <dgm:t>
        <a:bodyPr/>
        <a:lstStyle/>
        <a:p>
          <a:pPr rtl="0"/>
          <a:r>
            <a:rPr lang="en-US" dirty="0">
              <a:latin typeface="Segoe UI" panose="020B0502040204020203" pitchFamily="34" charset="0"/>
              <a:cs typeface="Segoe UI" panose="020B0502040204020203" pitchFamily="34" charset="0"/>
            </a:rPr>
            <a:t>3 members at-large</a:t>
          </a:r>
        </a:p>
      </dgm:t>
    </dgm:pt>
    <dgm:pt modelId="{10FCD8D4-10FB-4467-AA5B-03B9E7E6ED69}" type="parTrans" cxnId="{7A0CD4CB-DDAB-4467-8E55-D7736EEBC477}">
      <dgm:prSet/>
      <dgm:spPr/>
      <dgm:t>
        <a:bodyPr/>
        <a:lstStyle/>
        <a:p>
          <a:endParaRPr lang="en-US"/>
        </a:p>
      </dgm:t>
    </dgm:pt>
    <dgm:pt modelId="{5AB3C550-38F0-48FE-B9AF-88600C3100F9}" type="sibTrans" cxnId="{7A0CD4CB-DDAB-4467-8E55-D7736EEBC477}">
      <dgm:prSet/>
      <dgm:spPr/>
      <dgm:t>
        <a:bodyPr/>
        <a:lstStyle/>
        <a:p>
          <a:endParaRPr lang="en-US"/>
        </a:p>
      </dgm:t>
    </dgm:pt>
    <dgm:pt modelId="{74729F6A-D205-4905-8F1A-7BBEBFE49D1A}">
      <dgm:prSet/>
      <dgm:spPr>
        <a:noFill/>
      </dgm:spPr>
      <dgm:t>
        <a:bodyPr/>
        <a:lstStyle/>
        <a:p>
          <a:pPr rtl="0"/>
          <a:r>
            <a:rPr lang="en-US" dirty="0">
              <a:latin typeface="Segoe UI" panose="020B0502040204020203" pitchFamily="34" charset="0"/>
              <a:cs typeface="Segoe UI" panose="020B0502040204020203" pitchFamily="34" charset="0"/>
            </a:rPr>
            <a:t>3 members representing the sectors of public colleges and universities (trustees)(ex officio)</a:t>
          </a:r>
        </a:p>
      </dgm:t>
    </dgm:pt>
    <dgm:pt modelId="{2A9952DA-4FD6-4780-87D3-4382F1411C9A}" type="parTrans" cxnId="{1E1FED20-9C67-467E-8BD9-12FE422EBFB6}">
      <dgm:prSet/>
      <dgm:spPr/>
      <dgm:t>
        <a:bodyPr/>
        <a:lstStyle/>
        <a:p>
          <a:endParaRPr lang="en-US"/>
        </a:p>
      </dgm:t>
    </dgm:pt>
    <dgm:pt modelId="{7546B799-812E-426C-A1C9-E94B8772E05E}" type="sibTrans" cxnId="{1E1FED20-9C67-467E-8BD9-12FE422EBFB6}">
      <dgm:prSet/>
      <dgm:spPr/>
      <dgm:t>
        <a:bodyPr/>
        <a:lstStyle/>
        <a:p>
          <a:endParaRPr lang="en-US"/>
        </a:p>
      </dgm:t>
    </dgm:pt>
    <dgm:pt modelId="{7476FB32-C16D-49CF-8D9E-9829119BCF48}">
      <dgm:prSet/>
      <dgm:spPr>
        <a:noFill/>
      </dgm:spPr>
      <dgm:t>
        <a:bodyPr/>
        <a:lstStyle/>
        <a:p>
          <a:pPr rtl="0"/>
          <a:r>
            <a:rPr lang="en-US" dirty="0">
              <a:latin typeface="Segoe UI" panose="020B0502040204020203" pitchFamily="34" charset="0"/>
              <a:cs typeface="Segoe UI" panose="020B0502040204020203" pitchFamily="34" charset="0"/>
            </a:rPr>
            <a:t>1 member representing the independent colleges (non-voting)</a:t>
          </a:r>
        </a:p>
      </dgm:t>
    </dgm:pt>
    <dgm:pt modelId="{A066E079-CB7D-402C-AF33-509B4018C5B1}" type="parTrans" cxnId="{A13239B9-1ABB-499E-9EF7-E59FC5F57A10}">
      <dgm:prSet/>
      <dgm:spPr/>
      <dgm:t>
        <a:bodyPr/>
        <a:lstStyle/>
        <a:p>
          <a:endParaRPr lang="en-US"/>
        </a:p>
      </dgm:t>
    </dgm:pt>
    <dgm:pt modelId="{1EF89564-05CB-4379-BBFC-80F35830A204}" type="sibTrans" cxnId="{A13239B9-1ABB-499E-9EF7-E59FC5F57A10}">
      <dgm:prSet/>
      <dgm:spPr/>
      <dgm:t>
        <a:bodyPr/>
        <a:lstStyle/>
        <a:p>
          <a:endParaRPr lang="en-US"/>
        </a:p>
      </dgm:t>
    </dgm:pt>
    <dgm:pt modelId="{9170FE34-DE57-494C-B24B-B211AB2A8A67}">
      <dgm:prSet/>
      <dgm:spPr>
        <a:solidFill>
          <a:srgbClr val="2E5369"/>
        </a:solidFill>
      </dgm:spPr>
      <dgm:t>
        <a:bodyPr/>
        <a:lstStyle/>
        <a:p>
          <a:pPr rtl="0"/>
          <a:r>
            <a:rPr lang="en-US" dirty="0">
              <a:latin typeface="Segoe UI" panose="020B0502040204020203" pitchFamily="34" charset="0"/>
              <a:cs typeface="Segoe UI" panose="020B0502040204020203" pitchFamily="34" charset="0"/>
            </a:rPr>
            <a:t>7 members appointed by the Governor upon the recommendation of a majority of the legislative delegation</a:t>
          </a:r>
        </a:p>
      </dgm:t>
    </dgm:pt>
    <dgm:pt modelId="{0E69EAC4-7C81-475D-8AB6-405E87082341}" type="parTrans" cxnId="{233CF92D-90CF-4656-9037-BF317C103226}">
      <dgm:prSet/>
      <dgm:spPr/>
      <dgm:t>
        <a:bodyPr/>
        <a:lstStyle/>
        <a:p>
          <a:endParaRPr lang="en-US"/>
        </a:p>
      </dgm:t>
    </dgm:pt>
    <dgm:pt modelId="{9937F7E8-AAF2-4EE7-BCAC-EE4000199C42}" type="sibTrans" cxnId="{233CF92D-90CF-4656-9037-BF317C103226}">
      <dgm:prSet/>
      <dgm:spPr/>
      <dgm:t>
        <a:bodyPr/>
        <a:lstStyle/>
        <a:p>
          <a:endParaRPr lang="en-US"/>
        </a:p>
      </dgm:t>
    </dgm:pt>
    <dgm:pt modelId="{3F7ABE92-22BC-4EC2-8BC2-B7094CB02A21}">
      <dgm:prSet/>
      <dgm:spPr>
        <a:noFill/>
      </dgm:spPr>
      <dgm:t>
        <a:bodyPr/>
        <a:lstStyle/>
        <a:p>
          <a:pPr rtl="0"/>
          <a:r>
            <a:rPr lang="en-US" dirty="0">
              <a:latin typeface="Segoe UI" panose="020B0502040204020203" pitchFamily="34" charset="0"/>
              <a:cs typeface="Segoe UI" panose="020B0502040204020203" pitchFamily="34" charset="0"/>
            </a:rPr>
            <a:t>1 from each Congressional District</a:t>
          </a:r>
        </a:p>
      </dgm:t>
    </dgm:pt>
    <dgm:pt modelId="{3E69797D-0F86-41F8-A884-B23A400DCF84}" type="parTrans" cxnId="{DC56CA89-48E1-45B4-9982-CD424A0BCE64}">
      <dgm:prSet/>
      <dgm:spPr/>
      <dgm:t>
        <a:bodyPr/>
        <a:lstStyle/>
        <a:p>
          <a:endParaRPr lang="en-US"/>
        </a:p>
      </dgm:t>
    </dgm:pt>
    <dgm:pt modelId="{771C50A8-6A3E-4A21-A13E-989843D88E07}" type="sibTrans" cxnId="{DC56CA89-48E1-45B4-9982-CD424A0BCE64}">
      <dgm:prSet/>
      <dgm:spPr/>
      <dgm:t>
        <a:bodyPr/>
        <a:lstStyle/>
        <a:p>
          <a:endParaRPr lang="en-US"/>
        </a:p>
      </dgm:t>
    </dgm:pt>
    <dgm:pt modelId="{8EA527FE-EA04-4CF7-AF29-189A4AA9C493}" type="pres">
      <dgm:prSet presAssocID="{D398DA8E-AC89-4961-A615-D85A12CAC167}" presName="Name0" presStyleCnt="0">
        <dgm:presLayoutVars>
          <dgm:dir/>
          <dgm:animLvl val="lvl"/>
          <dgm:resizeHandles val="exact"/>
        </dgm:presLayoutVars>
      </dgm:prSet>
      <dgm:spPr/>
      <dgm:t>
        <a:bodyPr/>
        <a:lstStyle/>
        <a:p>
          <a:endParaRPr lang="en-US"/>
        </a:p>
      </dgm:t>
    </dgm:pt>
    <dgm:pt modelId="{2BE6D988-4148-4811-88ED-4DEB1C694A70}" type="pres">
      <dgm:prSet presAssocID="{0E249370-6B25-42C2-80AE-A027862ADB60}" presName="linNode" presStyleCnt="0"/>
      <dgm:spPr/>
    </dgm:pt>
    <dgm:pt modelId="{1E3A25C4-734D-48FF-B553-8FB93AF7DC17}" type="pres">
      <dgm:prSet presAssocID="{0E249370-6B25-42C2-80AE-A027862ADB60}" presName="parentText" presStyleLbl="node1" presStyleIdx="0" presStyleCnt="2" custLinFactNeighborX="-390" custLinFactNeighborY="-1379">
        <dgm:presLayoutVars>
          <dgm:chMax val="1"/>
          <dgm:bulletEnabled val="1"/>
        </dgm:presLayoutVars>
      </dgm:prSet>
      <dgm:spPr/>
      <dgm:t>
        <a:bodyPr/>
        <a:lstStyle/>
        <a:p>
          <a:endParaRPr lang="en-US"/>
        </a:p>
      </dgm:t>
    </dgm:pt>
    <dgm:pt modelId="{D3B53B93-0EA0-4159-BE6D-9C9CA5A94970}" type="pres">
      <dgm:prSet presAssocID="{0E249370-6B25-42C2-80AE-A027862ADB60}" presName="descendantText" presStyleLbl="alignAccFollowNode1" presStyleIdx="0" presStyleCnt="2">
        <dgm:presLayoutVars>
          <dgm:bulletEnabled val="1"/>
        </dgm:presLayoutVars>
      </dgm:prSet>
      <dgm:spPr/>
      <dgm:t>
        <a:bodyPr/>
        <a:lstStyle/>
        <a:p>
          <a:endParaRPr lang="en-US"/>
        </a:p>
      </dgm:t>
    </dgm:pt>
    <dgm:pt modelId="{E1915619-D5DE-42B2-ADC0-77CA3EEF6DAD}" type="pres">
      <dgm:prSet presAssocID="{53283699-2F75-43D5-A5BA-A1CA28440DC3}" presName="sp" presStyleCnt="0"/>
      <dgm:spPr/>
    </dgm:pt>
    <dgm:pt modelId="{6E5A873B-CD32-4B24-9951-C385F5CBAF6E}" type="pres">
      <dgm:prSet presAssocID="{9170FE34-DE57-494C-B24B-B211AB2A8A67}" presName="linNode" presStyleCnt="0"/>
      <dgm:spPr/>
    </dgm:pt>
    <dgm:pt modelId="{568E62B1-B222-4586-B56D-69295EF9B7BF}" type="pres">
      <dgm:prSet presAssocID="{9170FE34-DE57-494C-B24B-B211AB2A8A67}" presName="parentText" presStyleLbl="node1" presStyleIdx="1" presStyleCnt="2">
        <dgm:presLayoutVars>
          <dgm:chMax val="1"/>
          <dgm:bulletEnabled val="1"/>
        </dgm:presLayoutVars>
      </dgm:prSet>
      <dgm:spPr/>
      <dgm:t>
        <a:bodyPr/>
        <a:lstStyle/>
        <a:p>
          <a:endParaRPr lang="en-US"/>
        </a:p>
      </dgm:t>
    </dgm:pt>
    <dgm:pt modelId="{1A94FDB9-2C33-465C-A9B1-A28404AE9235}" type="pres">
      <dgm:prSet presAssocID="{9170FE34-DE57-494C-B24B-B211AB2A8A67}" presName="descendantText" presStyleLbl="alignAccFollowNode1" presStyleIdx="1" presStyleCnt="2">
        <dgm:presLayoutVars>
          <dgm:bulletEnabled val="1"/>
        </dgm:presLayoutVars>
      </dgm:prSet>
      <dgm:spPr/>
      <dgm:t>
        <a:bodyPr/>
        <a:lstStyle/>
        <a:p>
          <a:endParaRPr lang="en-US"/>
        </a:p>
      </dgm:t>
    </dgm:pt>
  </dgm:ptLst>
  <dgm:cxnLst>
    <dgm:cxn modelId="{1E1FED20-9C67-467E-8BD9-12FE422EBFB6}" srcId="{0E249370-6B25-42C2-80AE-A027862ADB60}" destId="{74729F6A-D205-4905-8F1A-7BBEBFE49D1A}" srcOrd="2" destOrd="0" parTransId="{2A9952DA-4FD6-4780-87D3-4382F1411C9A}" sibTransId="{7546B799-812E-426C-A1C9-E94B8772E05E}"/>
    <dgm:cxn modelId="{638AB55A-ADAE-474D-8A26-67D95139FE47}" type="presOf" srcId="{7476FB32-C16D-49CF-8D9E-9829119BCF48}" destId="{D3B53B93-0EA0-4159-BE6D-9C9CA5A94970}" srcOrd="0" destOrd="3" presId="urn:microsoft.com/office/officeart/2005/8/layout/vList5"/>
    <dgm:cxn modelId="{79CD43CB-6D16-406B-80B2-D52DB7BD1ED9}" type="presOf" srcId="{9E95116A-C41B-4000-8649-34EF06EF2AA2}" destId="{D3B53B93-0EA0-4159-BE6D-9C9CA5A94970}" srcOrd="0" destOrd="0" presId="urn:microsoft.com/office/officeart/2005/8/layout/vList5"/>
    <dgm:cxn modelId="{57B81EF6-7501-455E-B9C9-E6BDE47ED73D}" type="presOf" srcId="{74729F6A-D205-4905-8F1A-7BBEBFE49D1A}" destId="{D3B53B93-0EA0-4159-BE6D-9C9CA5A94970}" srcOrd="0" destOrd="2" presId="urn:microsoft.com/office/officeart/2005/8/layout/vList5"/>
    <dgm:cxn modelId="{7A0CD4CB-DDAB-4467-8E55-D7736EEBC477}" srcId="{0E249370-6B25-42C2-80AE-A027862ADB60}" destId="{4A7C3A92-E051-4F53-A1DC-56065E796F31}" srcOrd="1" destOrd="0" parTransId="{10FCD8D4-10FB-4467-AA5B-03B9E7E6ED69}" sibTransId="{5AB3C550-38F0-48FE-B9AF-88600C3100F9}"/>
    <dgm:cxn modelId="{A13239B9-1ABB-499E-9EF7-E59FC5F57A10}" srcId="{0E249370-6B25-42C2-80AE-A027862ADB60}" destId="{7476FB32-C16D-49CF-8D9E-9829119BCF48}" srcOrd="3" destOrd="0" parTransId="{A066E079-CB7D-402C-AF33-509B4018C5B1}" sibTransId="{1EF89564-05CB-4379-BBFC-80F35830A204}"/>
    <dgm:cxn modelId="{00D70CD4-D6C2-4B37-9CCB-683B86A4EAB5}" type="presOf" srcId="{0E249370-6B25-42C2-80AE-A027862ADB60}" destId="{1E3A25C4-734D-48FF-B553-8FB93AF7DC17}" srcOrd="0" destOrd="0" presId="urn:microsoft.com/office/officeart/2005/8/layout/vList5"/>
    <dgm:cxn modelId="{29936F41-9927-4D21-9979-D0DCFC94AFEA}" type="presOf" srcId="{3F7ABE92-22BC-4EC2-8BC2-B7094CB02A21}" destId="{1A94FDB9-2C33-465C-A9B1-A28404AE9235}" srcOrd="0" destOrd="0" presId="urn:microsoft.com/office/officeart/2005/8/layout/vList5"/>
    <dgm:cxn modelId="{52FA3AB1-5475-4ADD-851B-7B56DCC0D92C}" type="presOf" srcId="{4A7C3A92-E051-4F53-A1DC-56065E796F31}" destId="{D3B53B93-0EA0-4159-BE6D-9C9CA5A94970}" srcOrd="0" destOrd="1" presId="urn:microsoft.com/office/officeart/2005/8/layout/vList5"/>
    <dgm:cxn modelId="{233CF92D-90CF-4656-9037-BF317C103226}" srcId="{D398DA8E-AC89-4961-A615-D85A12CAC167}" destId="{9170FE34-DE57-494C-B24B-B211AB2A8A67}" srcOrd="1" destOrd="0" parTransId="{0E69EAC4-7C81-475D-8AB6-405E87082341}" sibTransId="{9937F7E8-AAF2-4EE7-BCAC-EE4000199C42}"/>
    <dgm:cxn modelId="{ACF03574-5D6F-4E49-9BB7-53395DCD210A}" srcId="{D398DA8E-AC89-4961-A615-D85A12CAC167}" destId="{0E249370-6B25-42C2-80AE-A027862ADB60}" srcOrd="0" destOrd="0" parTransId="{C2267E98-52B6-4EEF-ABC3-4B3F64B9DE36}" sibTransId="{53283699-2F75-43D5-A5BA-A1CA28440DC3}"/>
    <dgm:cxn modelId="{8B5DC5DF-1C90-48B9-9CC8-F199D77FCDAB}" srcId="{0E249370-6B25-42C2-80AE-A027862ADB60}" destId="{9E95116A-C41B-4000-8649-34EF06EF2AA2}" srcOrd="0" destOrd="0" parTransId="{AD6F9A89-761B-4F72-8B86-938F7CDBF2AC}" sibTransId="{ECF667D2-0D9D-4A7A-B815-9E2CF78D91D1}"/>
    <dgm:cxn modelId="{DC56CA89-48E1-45B4-9982-CD424A0BCE64}" srcId="{9170FE34-DE57-494C-B24B-B211AB2A8A67}" destId="{3F7ABE92-22BC-4EC2-8BC2-B7094CB02A21}" srcOrd="0" destOrd="0" parTransId="{3E69797D-0F86-41F8-A884-B23A400DCF84}" sibTransId="{771C50A8-6A3E-4A21-A13E-989843D88E07}"/>
    <dgm:cxn modelId="{C1FE0ECF-AAF5-459E-97A9-F668F30F6DC7}" type="presOf" srcId="{9170FE34-DE57-494C-B24B-B211AB2A8A67}" destId="{568E62B1-B222-4586-B56D-69295EF9B7BF}" srcOrd="0" destOrd="0" presId="urn:microsoft.com/office/officeart/2005/8/layout/vList5"/>
    <dgm:cxn modelId="{0A9496AB-5F15-4ADF-850B-2EDCC088B76A}" type="presOf" srcId="{D398DA8E-AC89-4961-A615-D85A12CAC167}" destId="{8EA527FE-EA04-4CF7-AF29-189A4AA9C493}" srcOrd="0" destOrd="0" presId="urn:microsoft.com/office/officeart/2005/8/layout/vList5"/>
    <dgm:cxn modelId="{8F09011A-1589-4EF2-B9E7-1A425BF7AFE5}" type="presParOf" srcId="{8EA527FE-EA04-4CF7-AF29-189A4AA9C493}" destId="{2BE6D988-4148-4811-88ED-4DEB1C694A70}" srcOrd="0" destOrd="0" presId="urn:microsoft.com/office/officeart/2005/8/layout/vList5"/>
    <dgm:cxn modelId="{EB28915D-78A6-496C-9BB9-6C03D6511230}" type="presParOf" srcId="{2BE6D988-4148-4811-88ED-4DEB1C694A70}" destId="{1E3A25C4-734D-48FF-B553-8FB93AF7DC17}" srcOrd="0" destOrd="0" presId="urn:microsoft.com/office/officeart/2005/8/layout/vList5"/>
    <dgm:cxn modelId="{AAA12C6E-CB60-4BFA-930B-EDD8B804D690}" type="presParOf" srcId="{2BE6D988-4148-4811-88ED-4DEB1C694A70}" destId="{D3B53B93-0EA0-4159-BE6D-9C9CA5A94970}" srcOrd="1" destOrd="0" presId="urn:microsoft.com/office/officeart/2005/8/layout/vList5"/>
    <dgm:cxn modelId="{D38FBB60-D725-454E-9CDF-A57375924495}" type="presParOf" srcId="{8EA527FE-EA04-4CF7-AF29-189A4AA9C493}" destId="{E1915619-D5DE-42B2-ADC0-77CA3EEF6DAD}" srcOrd="1" destOrd="0" presId="urn:microsoft.com/office/officeart/2005/8/layout/vList5"/>
    <dgm:cxn modelId="{3AD1042B-7070-4E56-A6A7-E6C078552B37}" type="presParOf" srcId="{8EA527FE-EA04-4CF7-AF29-189A4AA9C493}" destId="{6E5A873B-CD32-4B24-9951-C385F5CBAF6E}" srcOrd="2" destOrd="0" presId="urn:microsoft.com/office/officeart/2005/8/layout/vList5"/>
    <dgm:cxn modelId="{96B04949-9072-406C-BBB6-9F20CFDCA6C8}" type="presParOf" srcId="{6E5A873B-CD32-4B24-9951-C385F5CBAF6E}" destId="{568E62B1-B222-4586-B56D-69295EF9B7BF}" srcOrd="0" destOrd="0" presId="urn:microsoft.com/office/officeart/2005/8/layout/vList5"/>
    <dgm:cxn modelId="{F98AF7C8-20C2-41E4-8C57-95D21D342021}" type="presParOf" srcId="{6E5A873B-CD32-4B24-9951-C385F5CBAF6E}" destId="{1A94FDB9-2C33-465C-A9B1-A28404AE923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B8EFBA-FD66-4469-8D02-B8536771E41F}"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53CA481A-9A44-40B7-8795-173C6D6F501B}">
      <dgm:prSet custT="1"/>
      <dgm:spPr/>
      <dgm:t>
        <a:bodyPr/>
        <a:lstStyle/>
        <a:p>
          <a:pPr rtl="0"/>
          <a:r>
            <a:rPr lang="en-US" sz="1500" dirty="0">
              <a:latin typeface="Segoe UI" panose="020B0502040204020203" pitchFamily="34" charset="0"/>
              <a:cs typeface="Segoe UI" panose="020B0502040204020203" pitchFamily="34" charset="0"/>
            </a:rPr>
            <a:t>33 Public Colleges and Universities</a:t>
          </a:r>
        </a:p>
      </dgm:t>
    </dgm:pt>
    <dgm:pt modelId="{8C63872B-8C7F-4D7A-B7FE-844CA2E2362D}" type="parTrans" cxnId="{23EBA69F-E4D4-49B0-ABD7-84240BBAA6CE}">
      <dgm:prSet/>
      <dgm:spPr/>
      <dgm:t>
        <a:bodyPr/>
        <a:lstStyle/>
        <a:p>
          <a:endParaRPr lang="en-US"/>
        </a:p>
      </dgm:t>
    </dgm:pt>
    <dgm:pt modelId="{7E6E5071-C79A-4EA3-986E-C1EB9B48A9CB}" type="sibTrans" cxnId="{23EBA69F-E4D4-49B0-ABD7-84240BBAA6CE}">
      <dgm:prSet/>
      <dgm:spPr/>
      <dgm:t>
        <a:bodyPr/>
        <a:lstStyle/>
        <a:p>
          <a:endParaRPr lang="en-US"/>
        </a:p>
      </dgm:t>
    </dgm:pt>
    <dgm:pt modelId="{F5D221B6-2F87-4C8F-8269-BC20E63428DA}">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3 Research Institutions</a:t>
          </a:r>
        </a:p>
      </dgm:t>
    </dgm:pt>
    <dgm:pt modelId="{102220F6-E545-4860-9B4D-4262629A4D53}" type="parTrans" cxnId="{0FF23780-8B4B-4109-B3FF-32951ABD85DA}">
      <dgm:prSet/>
      <dgm:spPr/>
      <dgm:t>
        <a:bodyPr/>
        <a:lstStyle/>
        <a:p>
          <a:endParaRPr lang="en-US"/>
        </a:p>
      </dgm:t>
    </dgm:pt>
    <dgm:pt modelId="{177FADD2-7C15-4099-BD7D-234676B056E6}" type="sibTrans" cxnId="{0FF23780-8B4B-4109-B3FF-32951ABD85DA}">
      <dgm:prSet/>
      <dgm:spPr/>
      <dgm:t>
        <a:bodyPr/>
        <a:lstStyle/>
        <a:p>
          <a:endParaRPr lang="en-US"/>
        </a:p>
      </dgm:t>
    </dgm:pt>
    <dgm:pt modelId="{4891B675-68B8-4DB2-9EE8-DDCD8A1DBC7A}">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10 Four-Year Comprehensive Teaching Institutions</a:t>
          </a:r>
        </a:p>
      </dgm:t>
    </dgm:pt>
    <dgm:pt modelId="{0F060FB0-FC98-4661-A999-F08001C984AD}" type="parTrans" cxnId="{F65D37E1-2601-4D3C-A4DF-FD0CDD32EE22}">
      <dgm:prSet/>
      <dgm:spPr/>
      <dgm:t>
        <a:bodyPr/>
        <a:lstStyle/>
        <a:p>
          <a:endParaRPr lang="en-US"/>
        </a:p>
      </dgm:t>
    </dgm:pt>
    <dgm:pt modelId="{02B42F5F-B366-49B6-A16D-081A6AE9E194}" type="sibTrans" cxnId="{F65D37E1-2601-4D3C-A4DF-FD0CDD32EE22}">
      <dgm:prSet/>
      <dgm:spPr/>
      <dgm:t>
        <a:bodyPr/>
        <a:lstStyle/>
        <a:p>
          <a:endParaRPr lang="en-US"/>
        </a:p>
      </dgm:t>
    </dgm:pt>
    <dgm:pt modelId="{B3D36D63-AA4E-482D-BABB-78D1DEE9AAB2}">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4 Two-Year Regional Campuses of USC</a:t>
          </a:r>
        </a:p>
      </dgm:t>
    </dgm:pt>
    <dgm:pt modelId="{8E77FB01-0D96-499B-8C08-9DE5B91B271D}" type="parTrans" cxnId="{FFCA0407-54FA-4BA6-9773-0CF96FFED4B2}">
      <dgm:prSet/>
      <dgm:spPr/>
      <dgm:t>
        <a:bodyPr/>
        <a:lstStyle/>
        <a:p>
          <a:endParaRPr lang="en-US"/>
        </a:p>
      </dgm:t>
    </dgm:pt>
    <dgm:pt modelId="{AB58168A-1976-427D-A941-221D8D3A18B6}" type="sibTrans" cxnId="{FFCA0407-54FA-4BA6-9773-0CF96FFED4B2}">
      <dgm:prSet/>
      <dgm:spPr/>
      <dgm:t>
        <a:bodyPr/>
        <a:lstStyle/>
        <a:p>
          <a:endParaRPr lang="en-US"/>
        </a:p>
      </dgm:t>
    </dgm:pt>
    <dgm:pt modelId="{2F6552CB-B4E7-47DC-BA6D-18E1EFDA03E8}">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16 Technical Colleges of the State Technical Comprehensive Education System</a:t>
          </a:r>
        </a:p>
      </dgm:t>
    </dgm:pt>
    <dgm:pt modelId="{AE9151D2-99D1-43E0-8912-FF5086599AD7}" type="parTrans" cxnId="{85B4D1D9-D8CF-4D4C-A2CE-0D8329E2C4D0}">
      <dgm:prSet/>
      <dgm:spPr/>
      <dgm:t>
        <a:bodyPr/>
        <a:lstStyle/>
        <a:p>
          <a:endParaRPr lang="en-US"/>
        </a:p>
      </dgm:t>
    </dgm:pt>
    <dgm:pt modelId="{EE6FB6DA-1A39-4D87-ADFF-259B550F38ED}" type="sibTrans" cxnId="{85B4D1D9-D8CF-4D4C-A2CE-0D8329E2C4D0}">
      <dgm:prSet/>
      <dgm:spPr/>
      <dgm:t>
        <a:bodyPr/>
        <a:lstStyle/>
        <a:p>
          <a:endParaRPr lang="en-US"/>
        </a:p>
      </dgm:t>
    </dgm:pt>
    <dgm:pt modelId="{BCF847C3-8F04-446F-BFC2-A2F6B2304AB0}" type="pres">
      <dgm:prSet presAssocID="{D7B8EFBA-FD66-4469-8D02-B8536771E41F}" presName="Name0" presStyleCnt="0">
        <dgm:presLayoutVars>
          <dgm:dir/>
          <dgm:animLvl val="lvl"/>
          <dgm:resizeHandles val="exact"/>
        </dgm:presLayoutVars>
      </dgm:prSet>
      <dgm:spPr/>
      <dgm:t>
        <a:bodyPr/>
        <a:lstStyle/>
        <a:p>
          <a:endParaRPr lang="en-US"/>
        </a:p>
      </dgm:t>
    </dgm:pt>
    <dgm:pt modelId="{C1E8EFE3-06AF-4342-ACEB-2730B09123F7}" type="pres">
      <dgm:prSet presAssocID="{53CA481A-9A44-40B7-8795-173C6D6F501B}" presName="composite" presStyleCnt="0"/>
      <dgm:spPr/>
    </dgm:pt>
    <dgm:pt modelId="{5268763E-85E7-42C2-9FAC-EC600A2E7A88}" type="pres">
      <dgm:prSet presAssocID="{53CA481A-9A44-40B7-8795-173C6D6F501B}" presName="parTx" presStyleLbl="alignNode1" presStyleIdx="0" presStyleCnt="1">
        <dgm:presLayoutVars>
          <dgm:chMax val="0"/>
          <dgm:chPref val="0"/>
          <dgm:bulletEnabled val="1"/>
        </dgm:presLayoutVars>
      </dgm:prSet>
      <dgm:spPr/>
      <dgm:t>
        <a:bodyPr/>
        <a:lstStyle/>
        <a:p>
          <a:endParaRPr lang="en-US"/>
        </a:p>
      </dgm:t>
    </dgm:pt>
    <dgm:pt modelId="{8AB5577A-EC9C-4967-BC7D-913D4B2E3ED0}" type="pres">
      <dgm:prSet presAssocID="{53CA481A-9A44-40B7-8795-173C6D6F501B}" presName="desTx" presStyleLbl="alignAccFollowNode1" presStyleIdx="0" presStyleCnt="1" custLinFactNeighborX="-482" custLinFactNeighborY="-95">
        <dgm:presLayoutVars>
          <dgm:bulletEnabled val="1"/>
        </dgm:presLayoutVars>
      </dgm:prSet>
      <dgm:spPr/>
      <dgm:t>
        <a:bodyPr/>
        <a:lstStyle/>
        <a:p>
          <a:endParaRPr lang="en-US"/>
        </a:p>
      </dgm:t>
    </dgm:pt>
  </dgm:ptLst>
  <dgm:cxnLst>
    <dgm:cxn modelId="{D210FFB9-26BD-403E-ACF8-74F39C4CDD89}" type="presOf" srcId="{B3D36D63-AA4E-482D-BABB-78D1DEE9AAB2}" destId="{8AB5577A-EC9C-4967-BC7D-913D4B2E3ED0}" srcOrd="0" destOrd="2" presId="urn:microsoft.com/office/officeart/2005/8/layout/hList1"/>
    <dgm:cxn modelId="{F65D37E1-2601-4D3C-A4DF-FD0CDD32EE22}" srcId="{53CA481A-9A44-40B7-8795-173C6D6F501B}" destId="{4891B675-68B8-4DB2-9EE8-DDCD8A1DBC7A}" srcOrd="1" destOrd="0" parTransId="{0F060FB0-FC98-4661-A999-F08001C984AD}" sibTransId="{02B42F5F-B366-49B6-A16D-081A6AE9E194}"/>
    <dgm:cxn modelId="{35A9C6AE-AB61-4F59-9B78-51D4BC25E973}" type="presOf" srcId="{53CA481A-9A44-40B7-8795-173C6D6F501B}" destId="{5268763E-85E7-42C2-9FAC-EC600A2E7A88}" srcOrd="0" destOrd="0" presId="urn:microsoft.com/office/officeart/2005/8/layout/hList1"/>
    <dgm:cxn modelId="{85B4D1D9-D8CF-4D4C-A2CE-0D8329E2C4D0}" srcId="{53CA481A-9A44-40B7-8795-173C6D6F501B}" destId="{2F6552CB-B4E7-47DC-BA6D-18E1EFDA03E8}" srcOrd="3" destOrd="0" parTransId="{AE9151D2-99D1-43E0-8912-FF5086599AD7}" sibTransId="{EE6FB6DA-1A39-4D87-ADFF-259B550F38ED}"/>
    <dgm:cxn modelId="{56143EDA-B1EE-4180-AECE-7C6A1A8F5741}" type="presOf" srcId="{2F6552CB-B4E7-47DC-BA6D-18E1EFDA03E8}" destId="{8AB5577A-EC9C-4967-BC7D-913D4B2E3ED0}" srcOrd="0" destOrd="3" presId="urn:microsoft.com/office/officeart/2005/8/layout/hList1"/>
    <dgm:cxn modelId="{4A3AA17A-AD75-4880-99FD-6B5C35C9DEC1}" type="presOf" srcId="{4891B675-68B8-4DB2-9EE8-DDCD8A1DBC7A}" destId="{8AB5577A-EC9C-4967-BC7D-913D4B2E3ED0}" srcOrd="0" destOrd="1" presId="urn:microsoft.com/office/officeart/2005/8/layout/hList1"/>
    <dgm:cxn modelId="{FFCA0407-54FA-4BA6-9773-0CF96FFED4B2}" srcId="{53CA481A-9A44-40B7-8795-173C6D6F501B}" destId="{B3D36D63-AA4E-482D-BABB-78D1DEE9AAB2}" srcOrd="2" destOrd="0" parTransId="{8E77FB01-0D96-499B-8C08-9DE5B91B271D}" sibTransId="{AB58168A-1976-427D-A941-221D8D3A18B6}"/>
    <dgm:cxn modelId="{D1B21650-7039-4CA1-B6C0-AB3975770C40}" type="presOf" srcId="{D7B8EFBA-FD66-4469-8D02-B8536771E41F}" destId="{BCF847C3-8F04-446F-BFC2-A2F6B2304AB0}" srcOrd="0" destOrd="0" presId="urn:microsoft.com/office/officeart/2005/8/layout/hList1"/>
    <dgm:cxn modelId="{23EBA69F-E4D4-49B0-ABD7-84240BBAA6CE}" srcId="{D7B8EFBA-FD66-4469-8D02-B8536771E41F}" destId="{53CA481A-9A44-40B7-8795-173C6D6F501B}" srcOrd="0" destOrd="0" parTransId="{8C63872B-8C7F-4D7A-B7FE-844CA2E2362D}" sibTransId="{7E6E5071-C79A-4EA3-986E-C1EB9B48A9CB}"/>
    <dgm:cxn modelId="{BBD9F4C1-3FDA-4977-A9DD-7559F1E755FF}" type="presOf" srcId="{F5D221B6-2F87-4C8F-8269-BC20E63428DA}" destId="{8AB5577A-EC9C-4967-BC7D-913D4B2E3ED0}" srcOrd="0" destOrd="0" presId="urn:microsoft.com/office/officeart/2005/8/layout/hList1"/>
    <dgm:cxn modelId="{0FF23780-8B4B-4109-B3FF-32951ABD85DA}" srcId="{53CA481A-9A44-40B7-8795-173C6D6F501B}" destId="{F5D221B6-2F87-4C8F-8269-BC20E63428DA}" srcOrd="0" destOrd="0" parTransId="{102220F6-E545-4860-9B4D-4262629A4D53}" sibTransId="{177FADD2-7C15-4099-BD7D-234676B056E6}"/>
    <dgm:cxn modelId="{7D0E8878-1336-4CDE-99BC-0F40BE775596}" type="presParOf" srcId="{BCF847C3-8F04-446F-BFC2-A2F6B2304AB0}" destId="{C1E8EFE3-06AF-4342-ACEB-2730B09123F7}" srcOrd="0" destOrd="0" presId="urn:microsoft.com/office/officeart/2005/8/layout/hList1"/>
    <dgm:cxn modelId="{395FA527-0A33-48A8-8B5F-80A6894EE5CC}" type="presParOf" srcId="{C1E8EFE3-06AF-4342-ACEB-2730B09123F7}" destId="{5268763E-85E7-42C2-9FAC-EC600A2E7A88}" srcOrd="0" destOrd="0" presId="urn:microsoft.com/office/officeart/2005/8/layout/hList1"/>
    <dgm:cxn modelId="{31176A18-4EAB-4278-B501-AF08EDDE1EEC}" type="presParOf" srcId="{C1E8EFE3-06AF-4342-ACEB-2730B09123F7}" destId="{8AB5577A-EC9C-4967-BC7D-913D4B2E3ED0}"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B8EFBA-FD66-4469-8D02-B8536771E41F}"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53CA481A-9A44-40B7-8795-173C6D6F501B}">
      <dgm:prSet/>
      <dgm:spPr/>
      <dgm:t>
        <a:bodyPr/>
        <a:lstStyle/>
        <a:p>
          <a:pPr rtl="0"/>
          <a:r>
            <a:rPr lang="en-US" dirty="0">
              <a:latin typeface="Segoe UI" panose="020B0502040204020203" pitchFamily="34" charset="0"/>
              <a:cs typeface="Segoe UI" panose="020B0502040204020203" pitchFamily="34" charset="0"/>
            </a:rPr>
            <a:t>27 Independent Colleges and Universities</a:t>
          </a:r>
        </a:p>
      </dgm:t>
    </dgm:pt>
    <dgm:pt modelId="{8C63872B-8C7F-4D7A-B7FE-844CA2E2362D}" type="parTrans" cxnId="{23EBA69F-E4D4-49B0-ABD7-84240BBAA6CE}">
      <dgm:prSet/>
      <dgm:spPr/>
      <dgm:t>
        <a:bodyPr/>
        <a:lstStyle/>
        <a:p>
          <a:endParaRPr lang="en-US"/>
        </a:p>
      </dgm:t>
    </dgm:pt>
    <dgm:pt modelId="{7E6E5071-C79A-4EA3-986E-C1EB9B48A9CB}" type="sibTrans" cxnId="{23EBA69F-E4D4-49B0-ABD7-84240BBAA6CE}">
      <dgm:prSet/>
      <dgm:spPr/>
      <dgm:t>
        <a:bodyPr/>
        <a:lstStyle/>
        <a:p>
          <a:endParaRPr lang="en-US"/>
        </a:p>
      </dgm:t>
    </dgm:pt>
    <dgm:pt modelId="{F5D221B6-2F87-4C8F-8269-BC20E63428DA}">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21 Senior Institutions</a:t>
          </a:r>
        </a:p>
      </dgm:t>
    </dgm:pt>
    <dgm:pt modelId="{102220F6-E545-4860-9B4D-4262629A4D53}" type="parTrans" cxnId="{0FF23780-8B4B-4109-B3FF-32951ABD85DA}">
      <dgm:prSet/>
      <dgm:spPr/>
      <dgm:t>
        <a:bodyPr/>
        <a:lstStyle/>
        <a:p>
          <a:endParaRPr lang="en-US"/>
        </a:p>
      </dgm:t>
    </dgm:pt>
    <dgm:pt modelId="{177FADD2-7C15-4099-BD7D-234676B056E6}" type="sibTrans" cxnId="{0FF23780-8B4B-4109-B3FF-32951ABD85DA}">
      <dgm:prSet/>
      <dgm:spPr/>
      <dgm:t>
        <a:bodyPr/>
        <a:lstStyle/>
        <a:p>
          <a:endParaRPr lang="en-US"/>
        </a:p>
      </dgm:t>
    </dgm:pt>
    <dgm:pt modelId="{23E2E93F-3747-4016-A5E6-CE5CB6D6DD8E}">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2 Two-Year Institutions</a:t>
          </a:r>
        </a:p>
      </dgm:t>
    </dgm:pt>
    <dgm:pt modelId="{31119D65-98BD-4B31-B269-A393B9256E6A}" type="parTrans" cxnId="{A2156C24-053B-4BEA-816F-2319ECBF0B67}">
      <dgm:prSet/>
      <dgm:spPr/>
      <dgm:t>
        <a:bodyPr/>
        <a:lstStyle/>
        <a:p>
          <a:endParaRPr lang="en-US"/>
        </a:p>
      </dgm:t>
    </dgm:pt>
    <dgm:pt modelId="{E6984368-522C-4E4E-86D6-7A38ABF6E33E}" type="sibTrans" cxnId="{A2156C24-053B-4BEA-816F-2319ECBF0B67}">
      <dgm:prSet/>
      <dgm:spPr/>
      <dgm:t>
        <a:bodyPr/>
        <a:lstStyle/>
        <a:p>
          <a:endParaRPr lang="en-US"/>
        </a:p>
      </dgm:t>
    </dgm:pt>
    <dgm:pt modelId="{7D094CC3-546C-4C12-BDFC-95A139346C7D}">
      <dgm:prSet custT="1"/>
      <dgm:spPr>
        <a:noFill/>
      </dgm:spPr>
      <dgm:t>
        <a:bodyPr/>
        <a:lstStyle/>
        <a:p>
          <a:pPr rtl="0">
            <a:lnSpc>
              <a:spcPct val="120000"/>
            </a:lnSpc>
          </a:pPr>
          <a:r>
            <a:rPr lang="en-US" sz="1200" dirty="0">
              <a:latin typeface="Segoe UI" panose="020B0502040204020203" pitchFamily="34" charset="0"/>
              <a:cs typeface="Segoe UI" panose="020B0502040204020203" pitchFamily="34" charset="0"/>
            </a:rPr>
            <a:t>2 Professional Schools</a:t>
          </a:r>
        </a:p>
      </dgm:t>
    </dgm:pt>
    <dgm:pt modelId="{7ED40EED-ECFE-40EB-A2F7-032C247C7718}" type="parTrans" cxnId="{54307631-DEBE-4483-AF30-1B22349A8DAA}">
      <dgm:prSet/>
      <dgm:spPr/>
      <dgm:t>
        <a:bodyPr/>
        <a:lstStyle/>
        <a:p>
          <a:endParaRPr lang="en-US"/>
        </a:p>
      </dgm:t>
    </dgm:pt>
    <dgm:pt modelId="{EA104BE5-4C46-48B4-BC1D-5377E47C5E15}" type="sibTrans" cxnId="{54307631-DEBE-4483-AF30-1B22349A8DAA}">
      <dgm:prSet/>
      <dgm:spPr/>
      <dgm:t>
        <a:bodyPr/>
        <a:lstStyle/>
        <a:p>
          <a:endParaRPr lang="en-US"/>
        </a:p>
      </dgm:t>
    </dgm:pt>
    <dgm:pt modelId="{BCF847C3-8F04-446F-BFC2-A2F6B2304AB0}" type="pres">
      <dgm:prSet presAssocID="{D7B8EFBA-FD66-4469-8D02-B8536771E41F}" presName="Name0" presStyleCnt="0">
        <dgm:presLayoutVars>
          <dgm:dir/>
          <dgm:animLvl val="lvl"/>
          <dgm:resizeHandles val="exact"/>
        </dgm:presLayoutVars>
      </dgm:prSet>
      <dgm:spPr/>
      <dgm:t>
        <a:bodyPr/>
        <a:lstStyle/>
        <a:p>
          <a:endParaRPr lang="en-US"/>
        </a:p>
      </dgm:t>
    </dgm:pt>
    <dgm:pt modelId="{C1E8EFE3-06AF-4342-ACEB-2730B09123F7}" type="pres">
      <dgm:prSet presAssocID="{53CA481A-9A44-40B7-8795-173C6D6F501B}" presName="composite" presStyleCnt="0"/>
      <dgm:spPr/>
    </dgm:pt>
    <dgm:pt modelId="{5268763E-85E7-42C2-9FAC-EC600A2E7A88}" type="pres">
      <dgm:prSet presAssocID="{53CA481A-9A44-40B7-8795-173C6D6F501B}" presName="parTx" presStyleLbl="alignNode1" presStyleIdx="0" presStyleCnt="1">
        <dgm:presLayoutVars>
          <dgm:chMax val="0"/>
          <dgm:chPref val="0"/>
          <dgm:bulletEnabled val="1"/>
        </dgm:presLayoutVars>
      </dgm:prSet>
      <dgm:spPr/>
      <dgm:t>
        <a:bodyPr/>
        <a:lstStyle/>
        <a:p>
          <a:endParaRPr lang="en-US"/>
        </a:p>
      </dgm:t>
    </dgm:pt>
    <dgm:pt modelId="{8AB5577A-EC9C-4967-BC7D-913D4B2E3ED0}" type="pres">
      <dgm:prSet presAssocID="{53CA481A-9A44-40B7-8795-173C6D6F501B}" presName="desTx" presStyleLbl="alignAccFollowNode1" presStyleIdx="0" presStyleCnt="1">
        <dgm:presLayoutVars>
          <dgm:bulletEnabled val="1"/>
        </dgm:presLayoutVars>
      </dgm:prSet>
      <dgm:spPr/>
      <dgm:t>
        <a:bodyPr/>
        <a:lstStyle/>
        <a:p>
          <a:endParaRPr lang="en-US"/>
        </a:p>
      </dgm:t>
    </dgm:pt>
  </dgm:ptLst>
  <dgm:cxnLst>
    <dgm:cxn modelId="{35A9C6AE-AB61-4F59-9B78-51D4BC25E973}" type="presOf" srcId="{53CA481A-9A44-40B7-8795-173C6D6F501B}" destId="{5268763E-85E7-42C2-9FAC-EC600A2E7A88}" srcOrd="0" destOrd="0" presId="urn:microsoft.com/office/officeart/2005/8/layout/hList1"/>
    <dgm:cxn modelId="{FB6EB2C8-2E03-41E3-BC15-892FD27254CB}" type="presOf" srcId="{7D094CC3-546C-4C12-BDFC-95A139346C7D}" destId="{8AB5577A-EC9C-4967-BC7D-913D4B2E3ED0}" srcOrd="0" destOrd="2" presId="urn:microsoft.com/office/officeart/2005/8/layout/hList1"/>
    <dgm:cxn modelId="{F4A519AE-AADE-44C8-8975-810A3B8940B8}" type="presOf" srcId="{23E2E93F-3747-4016-A5E6-CE5CB6D6DD8E}" destId="{8AB5577A-EC9C-4967-BC7D-913D4B2E3ED0}" srcOrd="0" destOrd="1" presId="urn:microsoft.com/office/officeart/2005/8/layout/hList1"/>
    <dgm:cxn modelId="{A2156C24-053B-4BEA-816F-2319ECBF0B67}" srcId="{53CA481A-9A44-40B7-8795-173C6D6F501B}" destId="{23E2E93F-3747-4016-A5E6-CE5CB6D6DD8E}" srcOrd="1" destOrd="0" parTransId="{31119D65-98BD-4B31-B269-A393B9256E6A}" sibTransId="{E6984368-522C-4E4E-86D6-7A38ABF6E33E}"/>
    <dgm:cxn modelId="{D1B21650-7039-4CA1-B6C0-AB3975770C40}" type="presOf" srcId="{D7B8EFBA-FD66-4469-8D02-B8536771E41F}" destId="{BCF847C3-8F04-446F-BFC2-A2F6B2304AB0}" srcOrd="0" destOrd="0" presId="urn:microsoft.com/office/officeart/2005/8/layout/hList1"/>
    <dgm:cxn modelId="{23EBA69F-E4D4-49B0-ABD7-84240BBAA6CE}" srcId="{D7B8EFBA-FD66-4469-8D02-B8536771E41F}" destId="{53CA481A-9A44-40B7-8795-173C6D6F501B}" srcOrd="0" destOrd="0" parTransId="{8C63872B-8C7F-4D7A-B7FE-844CA2E2362D}" sibTransId="{7E6E5071-C79A-4EA3-986E-C1EB9B48A9CB}"/>
    <dgm:cxn modelId="{BBD9F4C1-3FDA-4977-A9DD-7559F1E755FF}" type="presOf" srcId="{F5D221B6-2F87-4C8F-8269-BC20E63428DA}" destId="{8AB5577A-EC9C-4967-BC7D-913D4B2E3ED0}" srcOrd="0" destOrd="0" presId="urn:microsoft.com/office/officeart/2005/8/layout/hList1"/>
    <dgm:cxn modelId="{54307631-DEBE-4483-AF30-1B22349A8DAA}" srcId="{53CA481A-9A44-40B7-8795-173C6D6F501B}" destId="{7D094CC3-546C-4C12-BDFC-95A139346C7D}" srcOrd="2" destOrd="0" parTransId="{7ED40EED-ECFE-40EB-A2F7-032C247C7718}" sibTransId="{EA104BE5-4C46-48B4-BC1D-5377E47C5E15}"/>
    <dgm:cxn modelId="{0FF23780-8B4B-4109-B3FF-32951ABD85DA}" srcId="{53CA481A-9A44-40B7-8795-173C6D6F501B}" destId="{F5D221B6-2F87-4C8F-8269-BC20E63428DA}" srcOrd="0" destOrd="0" parTransId="{102220F6-E545-4860-9B4D-4262629A4D53}" sibTransId="{177FADD2-7C15-4099-BD7D-234676B056E6}"/>
    <dgm:cxn modelId="{7D0E8878-1336-4CDE-99BC-0F40BE775596}" type="presParOf" srcId="{BCF847C3-8F04-446F-BFC2-A2F6B2304AB0}" destId="{C1E8EFE3-06AF-4342-ACEB-2730B09123F7}" srcOrd="0" destOrd="0" presId="urn:microsoft.com/office/officeart/2005/8/layout/hList1"/>
    <dgm:cxn modelId="{395FA527-0A33-48A8-8B5F-80A6894EE5CC}" type="presParOf" srcId="{C1E8EFE3-06AF-4342-ACEB-2730B09123F7}" destId="{5268763E-85E7-42C2-9FAC-EC600A2E7A88}" srcOrd="0" destOrd="0" presId="urn:microsoft.com/office/officeart/2005/8/layout/hList1"/>
    <dgm:cxn modelId="{31176A18-4EAB-4278-B501-AF08EDDE1EEC}" type="presParOf" srcId="{C1E8EFE3-06AF-4342-ACEB-2730B09123F7}" destId="{8AB5577A-EC9C-4967-BC7D-913D4B2E3ED0}"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7B689-8FA6-42DE-903C-B3F1397758F5}">
      <dsp:nvSpPr>
        <dsp:cNvPr id="0" name=""/>
        <dsp:cNvSpPr/>
      </dsp:nvSpPr>
      <dsp:spPr>
        <a:xfrm>
          <a:off x="4691833" y="1259684"/>
          <a:ext cx="4133252" cy="214989"/>
        </a:xfrm>
        <a:custGeom>
          <a:avLst/>
          <a:gdLst/>
          <a:ahLst/>
          <a:cxnLst/>
          <a:rect l="0" t="0" r="0" b="0"/>
          <a:pathLst>
            <a:path>
              <a:moveTo>
                <a:pt x="0" y="0"/>
              </a:moveTo>
              <a:lnTo>
                <a:pt x="0" y="107494"/>
              </a:lnTo>
              <a:lnTo>
                <a:pt x="4133252" y="107494"/>
              </a:lnTo>
              <a:lnTo>
                <a:pt x="4133252"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547CD5-ECBE-4F64-88D8-9FA36E50F8EB}">
      <dsp:nvSpPr>
        <dsp:cNvPr id="0" name=""/>
        <dsp:cNvSpPr/>
      </dsp:nvSpPr>
      <dsp:spPr>
        <a:xfrm>
          <a:off x="4691833" y="1259684"/>
          <a:ext cx="2802275" cy="214989"/>
        </a:xfrm>
        <a:custGeom>
          <a:avLst/>
          <a:gdLst/>
          <a:ahLst/>
          <a:cxnLst/>
          <a:rect l="0" t="0" r="0" b="0"/>
          <a:pathLst>
            <a:path>
              <a:moveTo>
                <a:pt x="0" y="0"/>
              </a:moveTo>
              <a:lnTo>
                <a:pt x="0" y="107494"/>
              </a:lnTo>
              <a:lnTo>
                <a:pt x="2802275" y="107494"/>
              </a:lnTo>
              <a:lnTo>
                <a:pt x="2802275"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B935D1-9B86-4FE2-A376-B57AB96989D1}">
      <dsp:nvSpPr>
        <dsp:cNvPr id="0" name=""/>
        <dsp:cNvSpPr/>
      </dsp:nvSpPr>
      <dsp:spPr>
        <a:xfrm>
          <a:off x="4691833" y="1259684"/>
          <a:ext cx="1434586" cy="214989"/>
        </a:xfrm>
        <a:custGeom>
          <a:avLst/>
          <a:gdLst/>
          <a:ahLst/>
          <a:cxnLst/>
          <a:rect l="0" t="0" r="0" b="0"/>
          <a:pathLst>
            <a:path>
              <a:moveTo>
                <a:pt x="0" y="0"/>
              </a:moveTo>
              <a:lnTo>
                <a:pt x="0" y="107494"/>
              </a:lnTo>
              <a:lnTo>
                <a:pt x="1434586" y="107494"/>
              </a:lnTo>
              <a:lnTo>
                <a:pt x="1434586"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57CCB7-E1F4-4B83-AD87-C0E0FFEDA9FC}">
      <dsp:nvSpPr>
        <dsp:cNvPr id="0" name=""/>
        <dsp:cNvSpPr/>
      </dsp:nvSpPr>
      <dsp:spPr>
        <a:xfrm>
          <a:off x="4646113" y="1259684"/>
          <a:ext cx="91440" cy="214989"/>
        </a:xfrm>
        <a:custGeom>
          <a:avLst/>
          <a:gdLst/>
          <a:ahLst/>
          <a:cxnLst/>
          <a:rect l="0" t="0" r="0" b="0"/>
          <a:pathLst>
            <a:path>
              <a:moveTo>
                <a:pt x="45720" y="0"/>
              </a:moveTo>
              <a:lnTo>
                <a:pt x="45720" y="107494"/>
              </a:lnTo>
              <a:lnTo>
                <a:pt x="98704" y="107494"/>
              </a:lnTo>
              <a:lnTo>
                <a:pt x="98704"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6C130D-901C-4934-873D-74EE85610ABA}">
      <dsp:nvSpPr>
        <dsp:cNvPr id="0" name=""/>
        <dsp:cNvSpPr/>
      </dsp:nvSpPr>
      <dsp:spPr>
        <a:xfrm>
          <a:off x="3371985" y="1259684"/>
          <a:ext cx="1319848" cy="214989"/>
        </a:xfrm>
        <a:custGeom>
          <a:avLst/>
          <a:gdLst/>
          <a:ahLst/>
          <a:cxnLst/>
          <a:rect l="0" t="0" r="0" b="0"/>
          <a:pathLst>
            <a:path>
              <a:moveTo>
                <a:pt x="1319848" y="0"/>
              </a:moveTo>
              <a:lnTo>
                <a:pt x="1319848" y="107494"/>
              </a:lnTo>
              <a:lnTo>
                <a:pt x="0" y="107494"/>
              </a:lnTo>
              <a:lnTo>
                <a:pt x="0"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7C8175-06EE-4307-B6A0-A89C770078BE}">
      <dsp:nvSpPr>
        <dsp:cNvPr id="0" name=""/>
        <dsp:cNvSpPr/>
      </dsp:nvSpPr>
      <dsp:spPr>
        <a:xfrm>
          <a:off x="1981364" y="1259684"/>
          <a:ext cx="2710469" cy="214989"/>
        </a:xfrm>
        <a:custGeom>
          <a:avLst/>
          <a:gdLst/>
          <a:ahLst/>
          <a:cxnLst/>
          <a:rect l="0" t="0" r="0" b="0"/>
          <a:pathLst>
            <a:path>
              <a:moveTo>
                <a:pt x="2710469" y="0"/>
              </a:moveTo>
              <a:lnTo>
                <a:pt x="2710469" y="107494"/>
              </a:lnTo>
              <a:lnTo>
                <a:pt x="0" y="107494"/>
              </a:lnTo>
              <a:lnTo>
                <a:pt x="0"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A102C2-9A5D-4AED-ACDF-19FC7B223A10}">
      <dsp:nvSpPr>
        <dsp:cNvPr id="0" name=""/>
        <dsp:cNvSpPr/>
      </dsp:nvSpPr>
      <dsp:spPr>
        <a:xfrm>
          <a:off x="588634" y="1259684"/>
          <a:ext cx="4103199" cy="214989"/>
        </a:xfrm>
        <a:custGeom>
          <a:avLst/>
          <a:gdLst/>
          <a:ahLst/>
          <a:cxnLst/>
          <a:rect l="0" t="0" r="0" b="0"/>
          <a:pathLst>
            <a:path>
              <a:moveTo>
                <a:pt x="4103199" y="0"/>
              </a:moveTo>
              <a:lnTo>
                <a:pt x="4103199" y="107494"/>
              </a:lnTo>
              <a:lnTo>
                <a:pt x="0" y="107494"/>
              </a:lnTo>
              <a:lnTo>
                <a:pt x="0" y="214989"/>
              </a:lnTo>
            </a:path>
          </a:pathLst>
        </a:custGeom>
        <a:noFill/>
        <a:ln w="1587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0A508E-D95A-479F-86D2-340A4E3B6225}">
      <dsp:nvSpPr>
        <dsp:cNvPr id="0" name=""/>
        <dsp:cNvSpPr/>
      </dsp:nvSpPr>
      <dsp:spPr>
        <a:xfrm>
          <a:off x="3797583" y="292961"/>
          <a:ext cx="1788500" cy="966722"/>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US" sz="1200" kern="1200" dirty="0">
              <a:latin typeface="Segoe UI" panose="020B0502040204020203" pitchFamily="34" charset="0"/>
              <a:cs typeface="Segoe UI" panose="020B0502040204020203" pitchFamily="34" charset="0"/>
            </a:rPr>
            <a:t>Goals to be achieved through this mission:</a:t>
          </a:r>
        </a:p>
      </dsp:txBody>
      <dsp:txXfrm>
        <a:off x="3797583" y="292961"/>
        <a:ext cx="1788500" cy="966722"/>
      </dsp:txXfrm>
    </dsp:sp>
    <dsp:sp modelId="{2B41667C-B16F-4B71-A613-88668AF9923B}">
      <dsp:nvSpPr>
        <dsp:cNvPr id="0" name=""/>
        <dsp:cNvSpPr/>
      </dsp:nvSpPr>
      <dsp:spPr>
        <a:xfrm>
          <a:off x="3416" y="1474674"/>
          <a:ext cx="1170435"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High academic quality</a:t>
          </a:r>
        </a:p>
      </dsp:txBody>
      <dsp:txXfrm>
        <a:off x="3416" y="1474674"/>
        <a:ext cx="1170435" cy="1639871"/>
      </dsp:txXfrm>
    </dsp:sp>
    <dsp:sp modelId="{4A6369D7-A19D-4F97-A5E5-6140F7CB7598}">
      <dsp:nvSpPr>
        <dsp:cNvPr id="0" name=""/>
        <dsp:cNvSpPr/>
      </dsp:nvSpPr>
      <dsp:spPr>
        <a:xfrm>
          <a:off x="1388841" y="1474674"/>
          <a:ext cx="1185044"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Affordable and accessible </a:t>
          </a:r>
        </a:p>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education</a:t>
          </a:r>
        </a:p>
      </dsp:txBody>
      <dsp:txXfrm>
        <a:off x="1388841" y="1474674"/>
        <a:ext cx="1185044" cy="1639871"/>
      </dsp:txXfrm>
    </dsp:sp>
    <dsp:sp modelId="{531DD364-9D4B-430B-8BB3-CD5456D130EF}">
      <dsp:nvSpPr>
        <dsp:cNvPr id="0" name=""/>
        <dsp:cNvSpPr/>
      </dsp:nvSpPr>
      <dsp:spPr>
        <a:xfrm>
          <a:off x="2788876" y="1474674"/>
          <a:ext cx="1166217"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Instructional excellence</a:t>
          </a:r>
        </a:p>
      </dsp:txBody>
      <dsp:txXfrm>
        <a:off x="2788876" y="1474674"/>
        <a:ext cx="1166217" cy="1639871"/>
      </dsp:txXfrm>
    </dsp:sp>
    <dsp:sp modelId="{BE23CF2F-6DF4-4744-92CA-6962FA7DCE9D}">
      <dsp:nvSpPr>
        <dsp:cNvPr id="0" name=""/>
        <dsp:cNvSpPr/>
      </dsp:nvSpPr>
      <dsp:spPr>
        <a:xfrm>
          <a:off x="4170084" y="1474674"/>
          <a:ext cx="1149469"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Coordination and cooperation with public education</a:t>
          </a:r>
        </a:p>
      </dsp:txBody>
      <dsp:txXfrm>
        <a:off x="4170084" y="1474674"/>
        <a:ext cx="1149469" cy="1639871"/>
      </dsp:txXfrm>
    </dsp:sp>
    <dsp:sp modelId="{46695EDE-A05C-44B4-83AD-6D76480E423A}">
      <dsp:nvSpPr>
        <dsp:cNvPr id="0" name=""/>
        <dsp:cNvSpPr/>
      </dsp:nvSpPr>
      <dsp:spPr>
        <a:xfrm>
          <a:off x="5534543" y="1474674"/>
          <a:ext cx="1183754" cy="1636088"/>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22275" rtl="0">
            <a:lnSpc>
              <a:spcPct val="90000"/>
            </a:lnSpc>
            <a:spcBef>
              <a:spcPct val="0"/>
            </a:spcBef>
            <a:spcAft>
              <a:spcPct val="35000"/>
            </a:spcAft>
          </a:pPr>
          <a:r>
            <a:rPr lang="en-US" sz="950" kern="1200" dirty="0">
              <a:latin typeface="Segoe UI" panose="020B0502040204020203" pitchFamily="34" charset="0"/>
              <a:cs typeface="Segoe UI" panose="020B0502040204020203" pitchFamily="34" charset="0"/>
            </a:rPr>
            <a:t>Cooperation among the General Assembly, the CHE, the Council of Presidents of State Institutions, institutions of higher learning and the business community</a:t>
          </a:r>
        </a:p>
      </dsp:txBody>
      <dsp:txXfrm>
        <a:off x="5534543" y="1474674"/>
        <a:ext cx="1183754" cy="1636088"/>
      </dsp:txXfrm>
    </dsp:sp>
    <dsp:sp modelId="{32EC63F1-25E7-470D-86EF-D72FBB078EE8}">
      <dsp:nvSpPr>
        <dsp:cNvPr id="0" name=""/>
        <dsp:cNvSpPr/>
      </dsp:nvSpPr>
      <dsp:spPr>
        <a:xfrm>
          <a:off x="6933287" y="1474674"/>
          <a:ext cx="1121643"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Economic growth</a:t>
          </a:r>
        </a:p>
      </dsp:txBody>
      <dsp:txXfrm>
        <a:off x="6933287" y="1474674"/>
        <a:ext cx="1121643" cy="1639871"/>
      </dsp:txXfrm>
    </dsp:sp>
    <dsp:sp modelId="{5F7BFD82-319C-4139-89AA-155B788EC1F0}">
      <dsp:nvSpPr>
        <dsp:cNvPr id="0" name=""/>
        <dsp:cNvSpPr/>
      </dsp:nvSpPr>
      <dsp:spPr>
        <a:xfrm>
          <a:off x="8269920" y="1474674"/>
          <a:ext cx="1110330" cy="1639871"/>
        </a:xfrm>
        <a:prstGeom prst="rect">
          <a:avLst/>
        </a:prstGeom>
        <a:solidFill>
          <a:schemeClr val="dk2">
            <a:hueOff val="0"/>
            <a:satOff val="0"/>
            <a:lumOff val="0"/>
            <a:alphaOff val="0"/>
          </a:schemeClr>
        </a:solidFill>
        <a:ln w="1587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n-US" sz="1000" kern="1200" dirty="0">
              <a:latin typeface="Segoe UI" panose="020B0502040204020203" pitchFamily="34" charset="0"/>
              <a:cs typeface="Segoe UI" panose="020B0502040204020203" pitchFamily="34" charset="0"/>
            </a:rPr>
            <a:t>Clearly defined missions</a:t>
          </a:r>
        </a:p>
      </dsp:txBody>
      <dsp:txXfrm>
        <a:off x="8269920" y="1474674"/>
        <a:ext cx="1110330" cy="1639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96BC7-983F-4EFB-87CA-A7E8C146D4F2}">
      <dsp:nvSpPr>
        <dsp:cNvPr id="0" name=""/>
        <dsp:cNvSpPr/>
      </dsp:nvSpPr>
      <dsp:spPr>
        <a:xfrm>
          <a:off x="992" y="71017"/>
          <a:ext cx="2321718" cy="1160859"/>
        </a:xfrm>
        <a:prstGeom prst="roundRect">
          <a:avLst>
            <a:gd name="adj" fmla="val 10000"/>
          </a:avLst>
        </a:prstGeom>
        <a:solidFill>
          <a:srgbClr val="2E536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a:latin typeface="Segoe UI" panose="020B0502040204020203" pitchFamily="34" charset="0"/>
              <a:cs typeface="Segoe UI" panose="020B0502040204020203" pitchFamily="34" charset="0"/>
            </a:rPr>
            <a:t>Access</a:t>
          </a:r>
        </a:p>
      </dsp:txBody>
      <dsp:txXfrm>
        <a:off x="34992" y="105017"/>
        <a:ext cx="2253718" cy="1092859"/>
      </dsp:txXfrm>
    </dsp:sp>
    <dsp:sp modelId="{33960619-2DD6-478A-8F24-222C208F690B}">
      <dsp:nvSpPr>
        <dsp:cNvPr id="0" name=""/>
        <dsp:cNvSpPr/>
      </dsp:nvSpPr>
      <dsp:spPr>
        <a:xfrm>
          <a:off x="2903140" y="71017"/>
          <a:ext cx="2321718" cy="1160859"/>
        </a:xfrm>
        <a:prstGeom prst="roundRect">
          <a:avLst>
            <a:gd name="adj" fmla="val 10000"/>
          </a:avLst>
        </a:prstGeom>
        <a:solidFill>
          <a:srgbClr val="2E536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a:latin typeface="Segoe UI" panose="020B0502040204020203" pitchFamily="34" charset="0"/>
              <a:cs typeface="Segoe UI" panose="020B0502040204020203" pitchFamily="34" charset="0"/>
            </a:rPr>
            <a:t>Affordability</a:t>
          </a:r>
        </a:p>
      </dsp:txBody>
      <dsp:txXfrm>
        <a:off x="2937140" y="105017"/>
        <a:ext cx="2253718" cy="1092859"/>
      </dsp:txXfrm>
    </dsp:sp>
    <dsp:sp modelId="{8273672A-57BB-414D-9C40-C6613EADD7EA}">
      <dsp:nvSpPr>
        <dsp:cNvPr id="0" name=""/>
        <dsp:cNvSpPr/>
      </dsp:nvSpPr>
      <dsp:spPr>
        <a:xfrm>
          <a:off x="5805289" y="71017"/>
          <a:ext cx="2321718" cy="1160859"/>
        </a:xfrm>
        <a:prstGeom prst="roundRect">
          <a:avLst>
            <a:gd name="adj" fmla="val 10000"/>
          </a:avLst>
        </a:prstGeom>
        <a:solidFill>
          <a:srgbClr val="2E536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kern="1200" dirty="0">
              <a:latin typeface="Segoe UI" panose="020B0502040204020203" pitchFamily="34" charset="0"/>
              <a:cs typeface="Segoe UI" panose="020B0502040204020203" pitchFamily="34" charset="0"/>
            </a:rPr>
            <a:t>Excellence</a:t>
          </a:r>
        </a:p>
      </dsp:txBody>
      <dsp:txXfrm>
        <a:off x="5839289" y="105017"/>
        <a:ext cx="2253718" cy="1092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53B93-0EA0-4159-BE6D-9C9CA5A94970}">
      <dsp:nvSpPr>
        <dsp:cNvPr id="0" name=""/>
        <dsp:cNvSpPr/>
      </dsp:nvSpPr>
      <dsp:spPr>
        <a:xfrm rot="5400000">
          <a:off x="4358854" y="-1405256"/>
          <a:ext cx="1657449" cy="4882427"/>
        </a:xfrm>
        <a:prstGeom prst="round2SameRect">
          <a:avLst/>
        </a:prstGeom>
        <a:no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latin typeface="Segoe UI" panose="020B0502040204020203" pitchFamily="34" charset="0"/>
              <a:cs typeface="Segoe UI" panose="020B0502040204020203" pitchFamily="34" charset="0"/>
            </a:rPr>
            <a:t>1 member at-large as Chair</a:t>
          </a:r>
        </a:p>
        <a:p>
          <a:pPr marL="114300" lvl="1" indent="-114300" algn="l" defTabSz="622300" rtl="0">
            <a:lnSpc>
              <a:spcPct val="90000"/>
            </a:lnSpc>
            <a:spcBef>
              <a:spcPct val="0"/>
            </a:spcBef>
            <a:spcAft>
              <a:spcPct val="15000"/>
            </a:spcAft>
            <a:buChar char="••"/>
          </a:pPr>
          <a:r>
            <a:rPr lang="en-US" sz="1400" kern="1200" dirty="0">
              <a:latin typeface="Segoe UI" panose="020B0502040204020203" pitchFamily="34" charset="0"/>
              <a:cs typeface="Segoe UI" panose="020B0502040204020203" pitchFamily="34" charset="0"/>
            </a:rPr>
            <a:t>3 members at-large</a:t>
          </a:r>
        </a:p>
        <a:p>
          <a:pPr marL="114300" lvl="1" indent="-114300" algn="l" defTabSz="622300" rtl="0">
            <a:lnSpc>
              <a:spcPct val="90000"/>
            </a:lnSpc>
            <a:spcBef>
              <a:spcPct val="0"/>
            </a:spcBef>
            <a:spcAft>
              <a:spcPct val="15000"/>
            </a:spcAft>
            <a:buChar char="••"/>
          </a:pPr>
          <a:r>
            <a:rPr lang="en-US" sz="1400" kern="1200" dirty="0">
              <a:latin typeface="Segoe UI" panose="020B0502040204020203" pitchFamily="34" charset="0"/>
              <a:cs typeface="Segoe UI" panose="020B0502040204020203" pitchFamily="34" charset="0"/>
            </a:rPr>
            <a:t>3 members representing the sectors of public colleges and universities (trustees)(ex officio)</a:t>
          </a:r>
        </a:p>
        <a:p>
          <a:pPr marL="114300" lvl="1" indent="-114300" algn="l" defTabSz="622300" rtl="0">
            <a:lnSpc>
              <a:spcPct val="90000"/>
            </a:lnSpc>
            <a:spcBef>
              <a:spcPct val="0"/>
            </a:spcBef>
            <a:spcAft>
              <a:spcPct val="15000"/>
            </a:spcAft>
            <a:buChar char="••"/>
          </a:pPr>
          <a:r>
            <a:rPr lang="en-US" sz="1400" kern="1200" dirty="0">
              <a:latin typeface="Segoe UI" panose="020B0502040204020203" pitchFamily="34" charset="0"/>
              <a:cs typeface="Segoe UI" panose="020B0502040204020203" pitchFamily="34" charset="0"/>
            </a:rPr>
            <a:t>1 member representing the independent colleges (non-voting)</a:t>
          </a:r>
        </a:p>
      </dsp:txBody>
      <dsp:txXfrm rot="-5400000">
        <a:off x="2746365" y="288143"/>
        <a:ext cx="4801517" cy="1495629"/>
      </dsp:txXfrm>
    </dsp:sp>
    <dsp:sp modelId="{1E3A25C4-734D-48FF-B553-8FB93AF7DC17}">
      <dsp:nvSpPr>
        <dsp:cNvPr id="0" name=""/>
        <dsp:cNvSpPr/>
      </dsp:nvSpPr>
      <dsp:spPr>
        <a:xfrm>
          <a:off x="0" y="0"/>
          <a:ext cx="2746365" cy="2071811"/>
        </a:xfrm>
        <a:prstGeom prst="roundRect">
          <a:avLst/>
        </a:prstGeom>
        <a:solidFill>
          <a:srgbClr val="2E536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kern="1200" dirty="0">
              <a:latin typeface="Segoe UI" panose="020B0502040204020203" pitchFamily="34" charset="0"/>
              <a:cs typeface="Segoe UI" panose="020B0502040204020203" pitchFamily="34" charset="0"/>
            </a:rPr>
            <a:t>8 members appointed by the Governor with the advice and consent of the Senate:</a:t>
          </a:r>
        </a:p>
      </dsp:txBody>
      <dsp:txXfrm>
        <a:off x="101137" y="101137"/>
        <a:ext cx="2544091" cy="1869537"/>
      </dsp:txXfrm>
    </dsp:sp>
    <dsp:sp modelId="{1A94FDB9-2C33-465C-A9B1-A28404AE9235}">
      <dsp:nvSpPr>
        <dsp:cNvPr id="0" name=""/>
        <dsp:cNvSpPr/>
      </dsp:nvSpPr>
      <dsp:spPr>
        <a:xfrm rot="5400000">
          <a:off x="4358854" y="770145"/>
          <a:ext cx="1657449" cy="4882427"/>
        </a:xfrm>
        <a:prstGeom prst="round2SameRect">
          <a:avLst/>
        </a:prstGeom>
        <a:no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a:latin typeface="Segoe UI" panose="020B0502040204020203" pitchFamily="34" charset="0"/>
              <a:cs typeface="Segoe UI" panose="020B0502040204020203" pitchFamily="34" charset="0"/>
            </a:rPr>
            <a:t>1 from each Congressional District</a:t>
          </a:r>
        </a:p>
      </dsp:txBody>
      <dsp:txXfrm rot="-5400000">
        <a:off x="2746365" y="2463544"/>
        <a:ext cx="4801517" cy="1495629"/>
      </dsp:txXfrm>
    </dsp:sp>
    <dsp:sp modelId="{568E62B1-B222-4586-B56D-69295EF9B7BF}">
      <dsp:nvSpPr>
        <dsp:cNvPr id="0" name=""/>
        <dsp:cNvSpPr/>
      </dsp:nvSpPr>
      <dsp:spPr>
        <a:xfrm>
          <a:off x="0" y="2175453"/>
          <a:ext cx="2746365" cy="2071811"/>
        </a:xfrm>
        <a:prstGeom prst="roundRect">
          <a:avLst/>
        </a:prstGeom>
        <a:solidFill>
          <a:srgbClr val="2E536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kern="1200" dirty="0">
              <a:latin typeface="Segoe UI" panose="020B0502040204020203" pitchFamily="34" charset="0"/>
              <a:cs typeface="Segoe UI" panose="020B0502040204020203" pitchFamily="34" charset="0"/>
            </a:rPr>
            <a:t>7 members appointed by the Governor upon the recommendation of a majority of the legislative delegation</a:t>
          </a:r>
        </a:p>
      </dsp:txBody>
      <dsp:txXfrm>
        <a:off x="101137" y="2276590"/>
        <a:ext cx="2544091" cy="18695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8763E-85E7-42C2-9FAC-EC600A2E7A88}">
      <dsp:nvSpPr>
        <dsp:cNvPr id="0" name=""/>
        <dsp:cNvSpPr/>
      </dsp:nvSpPr>
      <dsp:spPr>
        <a:xfrm>
          <a:off x="0" y="43531"/>
          <a:ext cx="2035908" cy="814363"/>
        </a:xfrm>
        <a:prstGeom prst="rect">
          <a:avLst/>
        </a:prstGeom>
        <a:solidFill>
          <a:schemeClr val="dk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en-US" sz="1500" kern="1200" dirty="0">
              <a:latin typeface="Segoe UI" panose="020B0502040204020203" pitchFamily="34" charset="0"/>
              <a:cs typeface="Segoe UI" panose="020B0502040204020203" pitchFamily="34" charset="0"/>
            </a:rPr>
            <a:t>33 Public Colleges and Universities</a:t>
          </a:r>
        </a:p>
      </dsp:txBody>
      <dsp:txXfrm>
        <a:off x="0" y="43531"/>
        <a:ext cx="2035908" cy="814363"/>
      </dsp:txXfrm>
    </dsp:sp>
    <dsp:sp modelId="{8AB5577A-EC9C-4967-BC7D-913D4B2E3ED0}">
      <dsp:nvSpPr>
        <dsp:cNvPr id="0" name=""/>
        <dsp:cNvSpPr/>
      </dsp:nvSpPr>
      <dsp:spPr>
        <a:xfrm>
          <a:off x="0" y="855182"/>
          <a:ext cx="2035908" cy="2854800"/>
        </a:xfrm>
        <a:prstGeom prst="rect">
          <a:avLst/>
        </a:prstGeom>
        <a:noFill/>
        <a:ln w="15875"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3 Research Institutions</a:t>
          </a:r>
        </a:p>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10 Four-Year Comprehensive Teaching Institutions</a:t>
          </a:r>
        </a:p>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4 Two-Year Regional Campuses of USC</a:t>
          </a:r>
        </a:p>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16 Technical Colleges of the State Technical Comprehensive Education System</a:t>
          </a:r>
        </a:p>
      </dsp:txBody>
      <dsp:txXfrm>
        <a:off x="0" y="855182"/>
        <a:ext cx="2035908" cy="2854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8763E-85E7-42C2-9FAC-EC600A2E7A88}">
      <dsp:nvSpPr>
        <dsp:cNvPr id="0" name=""/>
        <dsp:cNvSpPr/>
      </dsp:nvSpPr>
      <dsp:spPr>
        <a:xfrm>
          <a:off x="0" y="980606"/>
          <a:ext cx="2035908" cy="814363"/>
        </a:xfrm>
        <a:prstGeom prst="rect">
          <a:avLst/>
        </a:prstGeom>
        <a:solidFill>
          <a:schemeClr val="dk2">
            <a:hueOff val="0"/>
            <a:satOff val="0"/>
            <a:lumOff val="0"/>
            <a:alphaOff val="0"/>
          </a:schemeClr>
        </a:solidFill>
        <a:ln w="15875"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en-US" sz="1500" kern="1200" dirty="0">
              <a:latin typeface="Segoe UI" panose="020B0502040204020203" pitchFamily="34" charset="0"/>
              <a:cs typeface="Segoe UI" panose="020B0502040204020203" pitchFamily="34" charset="0"/>
            </a:rPr>
            <a:t>27 Independent Colleges and Universities</a:t>
          </a:r>
        </a:p>
      </dsp:txBody>
      <dsp:txXfrm>
        <a:off x="0" y="980606"/>
        <a:ext cx="2035908" cy="814363"/>
      </dsp:txXfrm>
    </dsp:sp>
    <dsp:sp modelId="{8AB5577A-EC9C-4967-BC7D-913D4B2E3ED0}">
      <dsp:nvSpPr>
        <dsp:cNvPr id="0" name=""/>
        <dsp:cNvSpPr/>
      </dsp:nvSpPr>
      <dsp:spPr>
        <a:xfrm>
          <a:off x="0" y="1794970"/>
          <a:ext cx="2035908" cy="947025"/>
        </a:xfrm>
        <a:prstGeom prst="rect">
          <a:avLst/>
        </a:prstGeom>
        <a:noFill/>
        <a:ln w="15875" cap="rnd"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21 Senior Institutions</a:t>
          </a:r>
        </a:p>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2 Two-Year Institutions</a:t>
          </a:r>
        </a:p>
        <a:p>
          <a:pPr marL="114300" lvl="1" indent="-114300" algn="l" defTabSz="533400" rtl="0">
            <a:lnSpc>
              <a:spcPct val="120000"/>
            </a:lnSpc>
            <a:spcBef>
              <a:spcPct val="0"/>
            </a:spcBef>
            <a:spcAft>
              <a:spcPct val="15000"/>
            </a:spcAft>
            <a:buChar char="••"/>
          </a:pPr>
          <a:r>
            <a:rPr lang="en-US" sz="1200" kern="1200" dirty="0">
              <a:latin typeface="Segoe UI" panose="020B0502040204020203" pitchFamily="34" charset="0"/>
              <a:cs typeface="Segoe UI" panose="020B0502040204020203" pitchFamily="34" charset="0"/>
            </a:rPr>
            <a:t>2 Professional Schools</a:t>
          </a:r>
        </a:p>
      </dsp:txBody>
      <dsp:txXfrm>
        <a:off x="0" y="1794970"/>
        <a:ext cx="2035908" cy="9470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7071"/>
          </a:xfrm>
          <a:prstGeom prst="rect">
            <a:avLst/>
          </a:prstGeom>
        </p:spPr>
        <p:txBody>
          <a:bodyPr vert="horz" lIns="92307" tIns="46153" rIns="92307" bIns="46153" rtlCol="0"/>
          <a:lstStyle>
            <a:lvl1pPr algn="l">
              <a:defRPr sz="1200"/>
            </a:lvl1pPr>
          </a:lstStyle>
          <a:p>
            <a:endParaRPr lang="en-US"/>
          </a:p>
        </p:txBody>
      </p:sp>
      <p:sp>
        <p:nvSpPr>
          <p:cNvPr id="3" name="Date Placeholder 2"/>
          <p:cNvSpPr>
            <a:spLocks noGrp="1"/>
          </p:cNvSpPr>
          <p:nvPr>
            <p:ph type="dt" idx="1"/>
          </p:nvPr>
        </p:nvSpPr>
        <p:spPr>
          <a:xfrm>
            <a:off x="3978132" y="2"/>
            <a:ext cx="3043343" cy="467071"/>
          </a:xfrm>
          <a:prstGeom prst="rect">
            <a:avLst/>
          </a:prstGeom>
        </p:spPr>
        <p:txBody>
          <a:bodyPr vert="horz" lIns="92307" tIns="46153" rIns="92307" bIns="46153" rtlCol="0"/>
          <a:lstStyle>
            <a:lvl1pPr algn="r">
              <a:defRPr sz="1200"/>
            </a:lvl1pPr>
          </a:lstStyle>
          <a:p>
            <a:fld id="{88460D79-E7E7-4B35-B4F3-64FA9338ADB9}" type="datetimeFigureOut">
              <a:rPr lang="en-US" smtClean="0"/>
              <a:t>1/8/2019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307" tIns="46153" rIns="92307" bIns="46153"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2307" tIns="46153" rIns="92307" bIns="4615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2307" tIns="46153" rIns="92307" bIns="46153"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2307" tIns="46153" rIns="92307" bIns="46153" rtlCol="0" anchor="b"/>
          <a:lstStyle>
            <a:lvl1pPr algn="r">
              <a:defRPr sz="1200"/>
            </a:lvl1pPr>
          </a:lstStyle>
          <a:p>
            <a:fld id="{2154F9F5-BD06-4D33-9FA2-500083B9641C}" type="slidenum">
              <a:rPr lang="en-US" smtClean="0"/>
              <a:t>‹#›</a:t>
            </a:fld>
            <a:endParaRPr lang="en-US"/>
          </a:p>
        </p:txBody>
      </p:sp>
    </p:spTree>
    <p:extLst>
      <p:ext uri="{BB962C8B-B14F-4D97-AF65-F5344CB8AC3E}">
        <p14:creationId xmlns:p14="http://schemas.microsoft.com/office/powerpoint/2010/main" val="1766548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930AF0-4629-4BEE-A992-D940B6FFC1F3}"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18C5B5-2EDE-42ED-9978-DBCFF4D4A844}"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286EC3-1CCF-4CFB-8D14-7065ACD07351}"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7451C97-5292-4B73-AB74-6EA33FD577FC}"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8AB325FB-76D2-4081-96E8-CDDB6D2C6713}"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D02242B-751E-4A81-B0E5-612A6F5932FF}"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81E247-0EDF-4C71-9DB8-B3BC797B13F3}"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CD39C-6EA0-4BB7-AEEA-37ECBB470652}"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CFB40D-2A52-4D95-8A64-96E9B56E5D1D}"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4623F1-B3D3-4DD1-9F05-BB9DB1493171}" type="datetime1">
              <a:rPr lang="en-US" smtClean="0"/>
              <a:t>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CAD5CE-39D1-4EF2-9CED-9A4DC54D0ABC}"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C90DEC-CDF6-48C1-8523-2B7FB6B8BDC8}" type="datetime1">
              <a:rPr lang="en-US" smtClean="0"/>
              <a:t>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5A38E0-2F00-4CD8-9DF5-3A30AE146B1E}" type="datetime1">
              <a:rPr lang="en-US" smtClean="0"/>
              <a:t>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DBDAA-B403-47BA-9A14-0135EC19FE11}" type="datetime1">
              <a:rPr lang="en-US" smtClean="0"/>
              <a:t>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F0F0E0A-A6E3-471B-88D7-FC132639814E}"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F3F4D33-477D-4883-8B18-794276ADA280}" type="datetime1">
              <a:rPr lang="en-US" smtClean="0"/>
              <a:t>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C2024C-2178-48F2-B272-2E2D2C65B03A}" type="datetime1">
              <a:rPr lang="en-US" smtClean="0"/>
              <a:t>1/8/2019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Eras Demi ITC" panose="020B08050305040208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Segoe UI" panose="020B0502040204020203" pitchFamily="34" charset="0"/>
          <a:ea typeface="+mn-ea"/>
          <a:cs typeface="Segoe UI" panose="020B0502040204020203" pitchFamily="34" charset="0"/>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Segoe UI" panose="020B0502040204020203" pitchFamily="34" charset="0"/>
          <a:ea typeface="+mn-ea"/>
          <a:cs typeface="Segoe UI" panose="020B0502040204020203" pitchFamily="34" charset="0"/>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Segoe UI" panose="020B0502040204020203" pitchFamily="34" charset="0"/>
          <a:ea typeface="+mn-ea"/>
          <a:cs typeface="Segoe UI" panose="020B0502040204020203" pitchFamily="34" charset="0"/>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etsmartsc.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getsmartsc.com/palmetto_calculator"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4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4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4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chart" Target="../charts/chart17.xml"/></Relationships>
</file>

<file path=ppt/slides/_rels/slide4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image" Target="../media/image2.JPG"/><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6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295525"/>
            <a:ext cx="8915399" cy="2262781"/>
          </a:xfrm>
        </p:spPr>
        <p:txBody>
          <a:bodyPr/>
          <a:lstStyle/>
          <a:p>
            <a:r>
              <a:rPr lang="en-US" dirty="0">
                <a:solidFill>
                  <a:schemeClr val="tx2"/>
                </a:solidFill>
              </a:rPr>
              <a:t>Fiscal Year 2020</a:t>
            </a:r>
            <a:br>
              <a:rPr lang="en-US" dirty="0">
                <a:solidFill>
                  <a:schemeClr val="tx2"/>
                </a:solidFill>
              </a:rPr>
            </a:br>
            <a:r>
              <a:rPr lang="en-US" dirty="0">
                <a:solidFill>
                  <a:schemeClr val="tx2"/>
                </a:solidFill>
              </a:rPr>
              <a:t>Budget Request</a:t>
            </a:r>
          </a:p>
        </p:txBody>
      </p:sp>
      <p:sp>
        <p:nvSpPr>
          <p:cNvPr id="3" name="Subtitle 2"/>
          <p:cNvSpPr>
            <a:spLocks noGrp="1"/>
          </p:cNvSpPr>
          <p:nvPr>
            <p:ph type="subTitle" idx="1"/>
          </p:nvPr>
        </p:nvSpPr>
        <p:spPr>
          <a:xfrm>
            <a:off x="2589212" y="4948829"/>
            <a:ext cx="8915399" cy="1126283"/>
          </a:xfrm>
        </p:spPr>
        <p:txBody>
          <a:bodyPr>
            <a:normAutofit lnSpcReduction="10000"/>
          </a:bodyPr>
          <a:lstStyle/>
          <a:p>
            <a:r>
              <a:rPr lang="en-US" dirty="0"/>
              <a:t>House Ways and Means Committee</a:t>
            </a:r>
          </a:p>
          <a:p>
            <a:r>
              <a:rPr lang="en-US" dirty="0"/>
              <a:t>Higher Education Budget Subcommittee</a:t>
            </a:r>
          </a:p>
          <a:p>
            <a:r>
              <a:rPr lang="en-US" dirty="0"/>
              <a:t>January 22, 2019</a:t>
            </a:r>
          </a:p>
        </p:txBody>
      </p:sp>
      <p:pic>
        <p:nvPicPr>
          <p:cNvPr id="4"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9114" y="1591671"/>
            <a:ext cx="8276105" cy="859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2090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3"/>
            <a:ext cx="5480565" cy="73467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Mission for S.C. Technical Colleges</a:t>
            </a: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TextBox 5"/>
          <p:cNvSpPr txBox="1"/>
          <p:nvPr/>
        </p:nvSpPr>
        <p:spPr>
          <a:xfrm>
            <a:off x="3234431" y="1052463"/>
            <a:ext cx="8112609" cy="5332229"/>
          </a:xfrm>
          <a:prstGeom prst="rect">
            <a:avLst/>
          </a:prstGeom>
          <a:noFill/>
        </p:spPr>
        <p:txBody>
          <a:bodyPr wrap="square" rtlCol="0">
            <a:spAutoFit/>
          </a:bodyPr>
          <a:lstStyle/>
          <a:p>
            <a:r>
              <a:rPr lang="en-US" dirty="0">
                <a:solidFill>
                  <a:srgbClr val="254149"/>
                </a:solidFill>
                <a:latin typeface="Segoe UI" panose="020B0502040204020203" pitchFamily="34" charset="0"/>
                <a:cs typeface="Segoe UI" panose="020B0502040204020203" pitchFamily="34" charset="0"/>
              </a:rPr>
              <a:t>Institutions: Aiken, Central Carolina, Denmark, Florence-Darlington, Greenville, Horry-Georgetown, Midlands, Northeastern, Orangeburg-Calhoun, Piedmont, Spartanburg, Technical College of the Lowcountry, Tri-County, Trident, Williamsburg, York</a:t>
            </a:r>
          </a:p>
          <a:p>
            <a:endParaRPr lang="en-US" dirty="0">
              <a:solidFill>
                <a:srgbClr val="254149"/>
              </a:solidFill>
              <a:latin typeface="Segoe UI" panose="020B0502040204020203" pitchFamily="34" charset="0"/>
              <a:cs typeface="Segoe UI" panose="020B0502040204020203" pitchFamily="34" charset="0"/>
            </a:endParaRPr>
          </a:p>
          <a:p>
            <a:pPr lvl="1"/>
            <a:r>
              <a:rPr lang="en-US" sz="1500" dirty="0">
                <a:solidFill>
                  <a:srgbClr val="254149"/>
                </a:solidFill>
                <a:latin typeface="Segoe UI" panose="020B0502040204020203" pitchFamily="34" charset="0"/>
                <a:cs typeface="Segoe UI" panose="020B0502040204020203" pitchFamily="34" charset="0"/>
              </a:rPr>
              <a:t>Mission and Focus as stated in Section 59-103-15(B)(4) of the S.C. Code of Laws:</a:t>
            </a:r>
          </a:p>
          <a:p>
            <a:pPr algn="ctr"/>
            <a:endParaRPr lang="en-US" sz="15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500" dirty="0">
                <a:solidFill>
                  <a:srgbClr val="254149"/>
                </a:solidFill>
                <a:latin typeface="Segoe UI" panose="020B0502040204020203" pitchFamily="34" charset="0"/>
                <a:cs typeface="Segoe UI" panose="020B0502040204020203" pitchFamily="34" charset="0"/>
              </a:rPr>
              <a:t>All post-secondary vocational, technical, and occupational diploma and associate degree programs leading directly to employment or maintenance of employment and associate degree programs which enable students to gain access to other post-secondary education</a:t>
            </a:r>
          </a:p>
          <a:p>
            <a:pPr marL="285750" lvl="0" indent="-285750">
              <a:lnSpc>
                <a:spcPct val="150000"/>
              </a:lnSpc>
              <a:buFont typeface="Arial" panose="020B0604020202020204" pitchFamily="34" charset="0"/>
              <a:buChar char="•"/>
            </a:pPr>
            <a:r>
              <a:rPr lang="en-US" sz="1500" dirty="0">
                <a:solidFill>
                  <a:srgbClr val="254149"/>
                </a:solidFill>
                <a:latin typeface="Segoe UI" panose="020B0502040204020203" pitchFamily="34" charset="0"/>
                <a:cs typeface="Segoe UI" panose="020B0502040204020203" pitchFamily="34" charset="0"/>
              </a:rPr>
              <a:t>Up-to-date and appropriate occupational and technical training for adults</a:t>
            </a:r>
          </a:p>
          <a:p>
            <a:pPr marL="285750" indent="-285750">
              <a:lnSpc>
                <a:spcPct val="150000"/>
              </a:lnSpc>
              <a:buFont typeface="Arial" panose="020B0604020202020204" pitchFamily="34" charset="0"/>
              <a:buChar char="•"/>
            </a:pPr>
            <a:r>
              <a:rPr lang="en-US" sz="1500" dirty="0">
                <a:solidFill>
                  <a:srgbClr val="254149"/>
                </a:solidFill>
                <a:latin typeface="Segoe UI" panose="020B0502040204020203" pitchFamily="34" charset="0"/>
                <a:cs typeface="Segoe UI" panose="020B0502040204020203" pitchFamily="34" charset="0"/>
              </a:rPr>
              <a:t>Special school programs that provide training for prospective employees for prospective and existing industry in order to enhance the economic development of South Carolina</a:t>
            </a:r>
          </a:p>
          <a:p>
            <a:pPr marL="285750" lvl="0" indent="-285750">
              <a:lnSpc>
                <a:spcPct val="150000"/>
              </a:lnSpc>
              <a:buFont typeface="Arial" panose="020B0604020202020204" pitchFamily="34" charset="0"/>
              <a:buChar char="•"/>
            </a:pPr>
            <a:r>
              <a:rPr lang="en-US" sz="1500" dirty="0">
                <a:solidFill>
                  <a:srgbClr val="254149"/>
                </a:solidFill>
                <a:latin typeface="Segoe UI" panose="020B0502040204020203" pitchFamily="34" charset="0"/>
                <a:cs typeface="Segoe UI" panose="020B0502040204020203" pitchFamily="34" charset="0"/>
              </a:rPr>
              <a:t>Public service to the State and the local community</a:t>
            </a:r>
          </a:p>
          <a:p>
            <a:pPr marL="285750" indent="-285750">
              <a:lnSpc>
                <a:spcPct val="150000"/>
              </a:lnSpc>
              <a:buFont typeface="Arial" panose="020B0604020202020204" pitchFamily="34" charset="0"/>
              <a:buChar char="•"/>
            </a:pPr>
            <a:r>
              <a:rPr lang="en-US" sz="1500" dirty="0">
                <a:solidFill>
                  <a:srgbClr val="254149"/>
                </a:solidFill>
                <a:latin typeface="Segoe UI" panose="020B0502040204020203" pitchFamily="34" charset="0"/>
                <a:cs typeface="Segoe UI" panose="020B0502040204020203" pitchFamily="34" charset="0"/>
              </a:rPr>
              <a:t>Continue to remain technical, vocational, or occupational colleges and primarily focused on technical education and the economic development of the State</a:t>
            </a: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16859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CHE Agency Highlights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7" name="Text Box 4"/>
          <p:cNvSpPr txBox="1">
            <a:spLocks noChangeArrowheads="1"/>
          </p:cNvSpPr>
          <p:nvPr/>
        </p:nvSpPr>
        <p:spPr bwMode="auto">
          <a:xfrm>
            <a:off x="3649509" y="1272678"/>
            <a:ext cx="7324726" cy="49026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342900" lvl="0" indent="-342900" defTabSz="914400" eaLnBrk="0" fontAlgn="base" hangingPunct="0">
              <a:lnSpc>
                <a:spcPct val="200000"/>
              </a:lnSpc>
              <a:spcBef>
                <a:spcPct val="0"/>
              </a:spcBef>
              <a:spcAft>
                <a:spcPts val="400"/>
              </a:spcAft>
              <a:buFont typeface="Arial" panose="020B0604020202020204" pitchFamily="34" charset="0"/>
              <a:buChar char="•"/>
              <a:defRPr/>
            </a:pPr>
            <a:endParaRPr lang="en-US" altLang="en-US" sz="2000" dirty="0">
              <a:solidFill>
                <a:srgbClr val="254149"/>
              </a:solidFill>
              <a:latin typeface="Segoe UI" panose="020B0502040204020203" pitchFamily="34" charset="0"/>
              <a:cs typeface="Segoe UI" panose="020B0502040204020203" pitchFamily="34" charset="0"/>
            </a:endParaRPr>
          </a:p>
        </p:txBody>
      </p:sp>
      <p:sp>
        <p:nvSpPr>
          <p:cNvPr id="9" name="Content Placeholder 2">
            <a:extLst>
              <a:ext uri="{FF2B5EF4-FFF2-40B4-BE49-F238E27FC236}">
                <a16:creationId xmlns:a16="http://schemas.microsoft.com/office/drawing/2014/main" id="{A26CFE46-34AA-4A58-BF6D-5BD37EC3F00B}"/>
              </a:ext>
            </a:extLst>
          </p:cNvPr>
          <p:cNvSpPr>
            <a:spLocks noGrp="1"/>
          </p:cNvSpPr>
          <p:nvPr>
            <p:ph idx="1"/>
          </p:nvPr>
        </p:nvSpPr>
        <p:spPr>
          <a:xfrm>
            <a:off x="2459736" y="1518646"/>
            <a:ext cx="9235440" cy="4392576"/>
          </a:xfrm>
        </p:spPr>
        <p:txBody>
          <a:bodyPr>
            <a:normAutofit lnSpcReduction="10000"/>
          </a:bodyPr>
          <a:lstStyle/>
          <a:p>
            <a:r>
              <a:rPr lang="en-US" dirty="0"/>
              <a:t>Strengths, Weaknesses, Opportunities, and Threats Analysis</a:t>
            </a:r>
          </a:p>
          <a:p>
            <a:pPr lvl="1"/>
            <a:r>
              <a:rPr lang="en-US" dirty="0"/>
              <a:t>Statutory directives have been identified and categorized on fulfillment. Budget request incorporates resources needed for unfulfilled directives</a:t>
            </a:r>
          </a:p>
          <a:p>
            <a:r>
              <a:rPr lang="en-US" dirty="0"/>
              <a:t>Public Agenda Adopted</a:t>
            </a:r>
          </a:p>
          <a:p>
            <a:r>
              <a:rPr lang="en-US" dirty="0"/>
              <a:t>Initiatives underway to modernize data systems, improve processes and procedures</a:t>
            </a:r>
          </a:p>
          <a:p>
            <a:r>
              <a:rPr lang="en-US" dirty="0"/>
              <a:t>Reinstatement of Council of Presidents Meetings </a:t>
            </a:r>
          </a:p>
          <a:p>
            <a:r>
              <a:rPr lang="en-US" dirty="0"/>
              <a:t>Successful launch of </a:t>
            </a:r>
            <a:r>
              <a:rPr lang="en-US" dirty="0" err="1"/>
              <a:t>GetSmartSC</a:t>
            </a:r>
            <a:r>
              <a:rPr lang="en-US" dirty="0"/>
              <a:t> (</a:t>
            </a:r>
            <a:r>
              <a:rPr lang="en-US" dirty="0">
                <a:hlinkClick r:id="rId3"/>
              </a:rPr>
              <a:t>www.getsmartsc.com</a:t>
            </a:r>
            <a:r>
              <a:rPr lang="en-US" dirty="0"/>
              <a:t>)</a:t>
            </a:r>
          </a:p>
          <a:p>
            <a:r>
              <a:rPr lang="en-US" dirty="0"/>
              <a:t>Successful launch of Palmetto Calculator (</a:t>
            </a:r>
            <a:r>
              <a:rPr lang="en-US" dirty="0">
                <a:hlinkClick r:id="rId4"/>
              </a:rPr>
              <a:t>https://getsmartsc.com/palmetto_calculator</a:t>
            </a:r>
            <a:r>
              <a:rPr lang="en-US" dirty="0"/>
              <a:t>)</a:t>
            </a:r>
          </a:p>
          <a:p>
            <a:r>
              <a:rPr lang="en-US" dirty="0"/>
              <a:t>Development of Cost to Educate performance measures</a:t>
            </a:r>
          </a:p>
          <a:p>
            <a:r>
              <a:rPr lang="en-US" dirty="0"/>
              <a:t>Outsourced HR, accounts payable, procurement, and some financial reporting functions to Department of Administration</a:t>
            </a:r>
          </a:p>
          <a:p>
            <a:r>
              <a:rPr lang="en-US" dirty="0"/>
              <a:t>Worked with Art Institute of Charleston and Virginia College on close out plans</a:t>
            </a:r>
          </a:p>
          <a:p>
            <a:endParaRPr lang="en-US" dirty="0"/>
          </a:p>
          <a:p>
            <a:endParaRPr lang="en-US" dirty="0"/>
          </a:p>
        </p:txBody>
      </p:sp>
    </p:spTree>
    <p:extLst>
      <p:ext uri="{BB962C8B-B14F-4D97-AF65-F5344CB8AC3E}">
        <p14:creationId xmlns:p14="http://schemas.microsoft.com/office/powerpoint/2010/main" val="4104810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Findings of 2018 Accountability Report</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12</a:t>
            </a:fld>
            <a:endParaRPr lang="en-US" dirty="0"/>
          </a:p>
        </p:txBody>
      </p:sp>
      <p:sp>
        <p:nvSpPr>
          <p:cNvPr id="4" name="TextBox 3"/>
          <p:cNvSpPr txBox="1"/>
          <p:nvPr/>
        </p:nvSpPr>
        <p:spPr>
          <a:xfrm>
            <a:off x="2505075" y="1152907"/>
            <a:ext cx="8741222" cy="457080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Support for the agency goals and objectives are needed to minimize risks in the following areas:</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Lack of stability/sustainability in the higher education system</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Tuition costs that are not affordable</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Capital projects that do not fit in the statewide capital improvement plan</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Inefficiencies in the higher education system</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Lack of coordination of postsecondary efforts in workforce development that align with needs of the economy</a:t>
            </a:r>
          </a:p>
          <a:p>
            <a:pPr marL="742950" lvl="1" indent="-285750">
              <a:lnSpc>
                <a:spcPct val="150000"/>
              </a:lnSpc>
              <a:buFont typeface="Arial" panose="020B0604020202020204" pitchFamily="34" charset="0"/>
              <a:buChar char="•"/>
            </a:pPr>
            <a:r>
              <a:rPr lang="en-US" dirty="0">
                <a:solidFill>
                  <a:srgbClr val="254149"/>
                </a:solidFill>
                <a:latin typeface="Segoe UI" panose="020B0502040204020203" pitchFamily="34" charset="0"/>
                <a:cs typeface="Segoe UI" panose="020B0502040204020203" pitchFamily="34" charset="0"/>
              </a:rPr>
              <a:t>Financial risks to a sustainable scholarship program (e.g., impact of move to 10-point grade scale with impact of $88 million over 4 years)</a:t>
            </a:r>
          </a:p>
          <a:p>
            <a:pPr>
              <a:lnSpc>
                <a:spcPct val="150000"/>
              </a:lnSpc>
            </a:pPr>
            <a:endParaRPr lang="en-US" sz="1600" dirty="0">
              <a:solidFill>
                <a:srgbClr val="254149"/>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99306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Appropriations History</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9" name="Chart 8">
            <a:extLst>
              <a:ext uri="{FF2B5EF4-FFF2-40B4-BE49-F238E27FC236}">
                <a16:creationId xmlns:a16="http://schemas.microsoft.com/office/drawing/2014/main" id="{EC6EA1A8-F83F-4BEE-8763-FB3C55A3A6D0}"/>
              </a:ext>
            </a:extLst>
          </p:cNvPr>
          <p:cNvGraphicFramePr>
            <a:graphicFrameLocks/>
          </p:cNvGraphicFramePr>
          <p:nvPr>
            <p:extLst>
              <p:ext uri="{D42A27DB-BD31-4B8C-83A1-F6EECF244321}">
                <p14:modId xmlns:p14="http://schemas.microsoft.com/office/powerpoint/2010/main" val="3232414285"/>
              </p:ext>
            </p:extLst>
          </p:nvPr>
        </p:nvGraphicFramePr>
        <p:xfrm>
          <a:off x="1564480" y="1295400"/>
          <a:ext cx="10014247" cy="52371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0465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Appropriations – FY 2019</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Detailed,</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baseline="0" dirty="0">
                <a:solidFill>
                  <a:srgbClr val="2D4E6B"/>
                </a:solidFill>
                <a:latin typeface="Eras Demi ITC" panose="020B0805030504020804" pitchFamily="34" charset="0"/>
              </a:rPr>
              <a:t>General Funds Recurring</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888377478"/>
              </p:ext>
            </p:extLst>
          </p:nvPr>
        </p:nvGraphicFramePr>
        <p:xfrm>
          <a:off x="2412659" y="1432761"/>
          <a:ext cx="4844886" cy="3131820"/>
        </p:xfrm>
        <a:graphic>
          <a:graphicData uri="http://schemas.openxmlformats.org/drawingml/2006/table">
            <a:tbl>
              <a:tblPr>
                <a:tableStyleId>{5C22544A-7EE6-4342-B048-85BDC9FD1C3A}</a:tableStyleId>
              </a:tblPr>
              <a:tblGrid>
                <a:gridCol w="2797750">
                  <a:extLst>
                    <a:ext uri="{9D8B030D-6E8A-4147-A177-3AD203B41FA5}">
                      <a16:colId xmlns:a16="http://schemas.microsoft.com/office/drawing/2014/main" val="2022460885"/>
                    </a:ext>
                  </a:extLst>
                </a:gridCol>
                <a:gridCol w="2047136">
                  <a:extLst>
                    <a:ext uri="{9D8B030D-6E8A-4147-A177-3AD203B41FA5}">
                      <a16:colId xmlns:a16="http://schemas.microsoft.com/office/drawing/2014/main" val="1332504769"/>
                    </a:ext>
                  </a:extLst>
                </a:gridCol>
              </a:tblGrid>
              <a:tr h="219075">
                <a:tc gridSpan="2">
                  <a:txBody>
                    <a:bodyPr/>
                    <a:lstStyle/>
                    <a:p>
                      <a:pPr algn="l" fontAlgn="b"/>
                      <a:r>
                        <a:rPr lang="en-US" sz="1200" b="1" u="sng" strike="noStrike" dirty="0">
                          <a:solidFill>
                            <a:srgbClr val="254149"/>
                          </a:solidFill>
                          <a:effectLst/>
                          <a:latin typeface="Segoe UI" panose="020B0502040204020203" pitchFamily="34" charset="0"/>
                          <a:cs typeface="Segoe UI" panose="020B0502040204020203" pitchFamily="34" charset="0"/>
                        </a:rPr>
                        <a:t>Administration</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tc>
                <a:extLst>
                  <a:ext uri="{0D108BD9-81ED-4DB2-BD59-A6C34878D82A}">
                    <a16:rowId xmlns:a16="http://schemas.microsoft.com/office/drawing/2014/main" val="605844982"/>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Administration</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1,936,347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547929372"/>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Employer Contributions</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599,706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6143645"/>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Licensing</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47,972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76323399"/>
                  </a:ext>
                </a:extLst>
              </a:tr>
              <a:tr h="190500">
                <a:tc>
                  <a:txBody>
                    <a:bodyPr/>
                    <a:lstStyle/>
                    <a:p>
                      <a:pPr algn="l" fontAlgn="b"/>
                      <a:r>
                        <a:rPr lang="en-US" sz="1200" b="1" u="none" strike="noStrike" dirty="0">
                          <a:solidFill>
                            <a:srgbClr val="254149"/>
                          </a:solidFill>
                          <a:effectLst/>
                          <a:latin typeface="Segoe UI" panose="020B0502040204020203" pitchFamily="34" charset="0"/>
                          <a:cs typeface="Segoe UI" panose="020B0502040204020203" pitchFamily="34" charset="0"/>
                        </a:rPr>
                        <a:t>Total Administration</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1" u="none" strike="noStrike" dirty="0">
                          <a:solidFill>
                            <a:srgbClr val="254149"/>
                          </a:solidFill>
                          <a:effectLst/>
                          <a:latin typeface="Segoe UI" panose="020B0502040204020203" pitchFamily="34" charset="0"/>
                          <a:cs typeface="Segoe UI" panose="020B0502040204020203" pitchFamily="34" charset="0"/>
                        </a:rPr>
                        <a:t> $                         2,584,025 </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679772274"/>
                  </a:ext>
                </a:extLst>
              </a:tr>
              <a:tr h="190500">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400072275"/>
                  </a:ext>
                </a:extLst>
              </a:tr>
              <a:tr h="219075">
                <a:tc gridSpan="2">
                  <a:txBody>
                    <a:bodyPr/>
                    <a:lstStyle/>
                    <a:p>
                      <a:pPr algn="l" fontAlgn="b"/>
                      <a:r>
                        <a:rPr lang="en-US" sz="1200" b="1" u="sng" strike="noStrike" dirty="0">
                          <a:solidFill>
                            <a:srgbClr val="254149"/>
                          </a:solidFill>
                          <a:effectLst/>
                          <a:latin typeface="Segoe UI" panose="020B0502040204020203" pitchFamily="34" charset="0"/>
                          <a:cs typeface="Segoe UI" panose="020B0502040204020203" pitchFamily="34" charset="0"/>
                        </a:rPr>
                        <a:t>Scholarships/Grants</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tc>
                <a:extLst>
                  <a:ext uri="{0D108BD9-81ED-4DB2-BD59-A6C34878D82A}">
                    <a16:rowId xmlns:a16="http://schemas.microsoft.com/office/drawing/2014/main" val="3867931506"/>
                  </a:ext>
                </a:extLst>
              </a:tr>
              <a:tr h="190500">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Education Endowment</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24,000,000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3532591861"/>
                  </a:ext>
                </a:extLst>
              </a:tr>
              <a:tr h="190500">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SREB </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3,785,183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411506689"/>
                  </a:ext>
                </a:extLst>
              </a:tr>
              <a:tr h="190500">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Performance Funding</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                          1,397,520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570273445"/>
                  </a:ext>
                </a:extLst>
              </a:tr>
              <a:tr h="190500">
                <a:tc>
                  <a:txBody>
                    <a:bodyPr/>
                    <a:lstStyle/>
                    <a:p>
                      <a:pPr algn="l" fontAlgn="b"/>
                      <a:r>
                        <a:rPr lang="en-US" sz="1200" b="1" u="none" strike="noStrike" dirty="0">
                          <a:solidFill>
                            <a:srgbClr val="254149"/>
                          </a:solidFill>
                          <a:effectLst/>
                          <a:latin typeface="Segoe UI" panose="020B0502040204020203" pitchFamily="34" charset="0"/>
                          <a:cs typeface="Segoe UI" panose="020B0502040204020203" pitchFamily="34" charset="0"/>
                        </a:rPr>
                        <a:t>Total Scholarships/Grants</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1" u="none" strike="noStrike" dirty="0">
                          <a:solidFill>
                            <a:srgbClr val="254149"/>
                          </a:solidFill>
                          <a:effectLst/>
                          <a:latin typeface="Segoe UI" panose="020B0502040204020203" pitchFamily="34" charset="0"/>
                          <a:cs typeface="Segoe UI" panose="020B0502040204020203" pitchFamily="34" charset="0"/>
                        </a:rPr>
                        <a:t> $                       29,182,703 </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365058811"/>
                  </a:ext>
                </a:extLst>
              </a:tr>
              <a:tr h="190500">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2681157119"/>
                  </a:ext>
                </a:extLst>
              </a:tr>
              <a:tr h="190500">
                <a:tc gridSpan="2">
                  <a:txBody>
                    <a:bodyPr/>
                    <a:lstStyle/>
                    <a:p>
                      <a:pPr algn="l" fontAlgn="b"/>
                      <a:r>
                        <a:rPr lang="en-US" sz="1200" b="1" i="0" u="sng" strike="noStrike" dirty="0">
                          <a:solidFill>
                            <a:srgbClr val="254149"/>
                          </a:solidFill>
                          <a:effectLst/>
                          <a:latin typeface="Segoe UI" panose="020B0502040204020203" pitchFamily="34" charset="0"/>
                          <a:cs typeface="Segoe UI" panose="020B0502040204020203" pitchFamily="34" charset="0"/>
                        </a:rPr>
                        <a:t>Other CHE Programs</a:t>
                      </a:r>
                    </a:p>
                  </a:txBody>
                  <a:tcPr marL="9525" marR="9525" marT="9525" marB="0" anchor="b">
                    <a:solidFill>
                      <a:schemeClr val="bg1">
                        <a:alpha val="45000"/>
                      </a:schemeClr>
                    </a:solidFill>
                  </a:tcPr>
                </a:tc>
                <a:tc hMerge="1">
                  <a:txBody>
                    <a:bodyPr/>
                    <a:lstStyle/>
                    <a:p>
                      <a:endParaRPr lang="en-US"/>
                    </a:p>
                  </a:txBody>
                  <a:tcPr>
                    <a:solidFill>
                      <a:schemeClr val="bg1">
                        <a:alpha val="45000"/>
                      </a:schemeClr>
                    </a:solidFill>
                  </a:tcPr>
                </a:tc>
                <a:extLst>
                  <a:ext uri="{0D108BD9-81ED-4DB2-BD59-A6C34878D82A}">
                    <a16:rowId xmlns:a16="http://schemas.microsoft.com/office/drawing/2014/main" val="4119354786"/>
                  </a:ext>
                </a:extLst>
              </a:tr>
              <a:tr h="190500">
                <a:tc>
                  <a:txBody>
                    <a:bodyPr/>
                    <a:lstStyle/>
                    <a:p>
                      <a:pPr algn="l" fontAlgn="b"/>
                      <a:r>
                        <a:rPr lang="en-US" sz="1200" b="0" i="0" u="none" strike="noStrike">
                          <a:solidFill>
                            <a:srgbClr val="254149"/>
                          </a:solidFill>
                          <a:effectLst/>
                          <a:latin typeface="Segoe UI" panose="020B0502040204020203" pitchFamily="34" charset="0"/>
                          <a:cs typeface="Segoe UI" panose="020B0502040204020203" pitchFamily="34" charset="0"/>
                        </a:rPr>
                        <a:t>Gear Up</a:t>
                      </a: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177,201 </a:t>
                      </a:r>
                    </a:p>
                  </a:txBody>
                  <a:tcPr marL="9525" marR="9525" marT="9525" marB="0" anchor="b">
                    <a:solidFill>
                      <a:schemeClr val="bg1">
                        <a:alpha val="45000"/>
                      </a:schemeClr>
                    </a:solidFill>
                  </a:tcPr>
                </a:tc>
                <a:extLst>
                  <a:ext uri="{0D108BD9-81ED-4DB2-BD59-A6C34878D82A}">
                    <a16:rowId xmlns:a16="http://schemas.microsoft.com/office/drawing/2014/main" val="2267204553"/>
                  </a:ext>
                </a:extLst>
              </a:tr>
              <a:tr h="190500">
                <a:tc>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EEDA</a:t>
                      </a: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1,180,576 </a:t>
                      </a:r>
                    </a:p>
                  </a:txBody>
                  <a:tcPr marL="9525" marR="9525" marT="9525" marB="0" anchor="b">
                    <a:solidFill>
                      <a:schemeClr val="bg1">
                        <a:alpha val="45000"/>
                      </a:schemeClr>
                    </a:solidFill>
                  </a:tcPr>
                </a:tc>
                <a:extLst>
                  <a:ext uri="{0D108BD9-81ED-4DB2-BD59-A6C34878D82A}">
                    <a16:rowId xmlns:a16="http://schemas.microsoft.com/office/drawing/2014/main" val="3534064076"/>
                  </a:ext>
                </a:extLst>
              </a:tr>
              <a:tr h="190500">
                <a:tc>
                  <a:txBody>
                    <a:bodyPr/>
                    <a:lstStyle/>
                    <a:p>
                      <a:pPr algn="l" fontAlgn="b"/>
                      <a:r>
                        <a:rPr lang="en-US" sz="1200" b="1" i="0" u="none" strike="noStrike" dirty="0">
                          <a:solidFill>
                            <a:srgbClr val="254149"/>
                          </a:solidFill>
                          <a:effectLst/>
                          <a:latin typeface="Segoe UI" panose="020B0502040204020203" pitchFamily="34" charset="0"/>
                          <a:cs typeface="Segoe UI" panose="020B0502040204020203" pitchFamily="34" charset="0"/>
                        </a:rPr>
                        <a:t>Total Other CHE Programs</a:t>
                      </a:r>
                    </a:p>
                  </a:txBody>
                  <a:tcPr marL="9525" marR="9525" marT="9525" marB="0" anchor="b">
                    <a:solidFill>
                      <a:schemeClr val="bg1">
                        <a:alpha val="45000"/>
                      </a:schemeClr>
                    </a:solidFill>
                  </a:tcPr>
                </a:tc>
                <a:tc>
                  <a:txBody>
                    <a:bodyPr/>
                    <a:lstStyle/>
                    <a:p>
                      <a:pPr algn="r" fontAlgn="b"/>
                      <a:r>
                        <a:rPr lang="en-US" sz="1200" b="1" i="0" u="none" strike="noStrike" dirty="0">
                          <a:solidFill>
                            <a:srgbClr val="254149"/>
                          </a:solidFill>
                          <a:effectLst/>
                          <a:latin typeface="Segoe UI" panose="020B0502040204020203" pitchFamily="34" charset="0"/>
                          <a:cs typeface="Segoe UI" panose="020B0502040204020203" pitchFamily="34" charset="0"/>
                        </a:rPr>
                        <a:t> $                         1,357,777 </a:t>
                      </a:r>
                    </a:p>
                  </a:txBody>
                  <a:tcPr marL="9525" marR="9525" marT="9525" marB="0" anchor="b">
                    <a:solidFill>
                      <a:schemeClr val="bg1">
                        <a:alpha val="45000"/>
                      </a:schemeClr>
                    </a:solidFill>
                  </a:tcPr>
                </a:tc>
                <a:extLst>
                  <a:ext uri="{0D108BD9-81ED-4DB2-BD59-A6C34878D82A}">
                    <a16:rowId xmlns:a16="http://schemas.microsoft.com/office/drawing/2014/main" val="19934326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335764047"/>
              </p:ext>
            </p:extLst>
          </p:nvPr>
        </p:nvGraphicFramePr>
        <p:xfrm>
          <a:off x="7512719" y="1438275"/>
          <a:ext cx="4486275" cy="1565910"/>
        </p:xfrm>
        <a:graphic>
          <a:graphicData uri="http://schemas.openxmlformats.org/drawingml/2006/table">
            <a:tbl>
              <a:tblPr>
                <a:tableStyleId>{5C22544A-7EE6-4342-B048-85BDC9FD1C3A}</a:tableStyleId>
              </a:tblPr>
              <a:tblGrid>
                <a:gridCol w="2590666">
                  <a:extLst>
                    <a:ext uri="{9D8B030D-6E8A-4147-A177-3AD203B41FA5}">
                      <a16:colId xmlns:a16="http://schemas.microsoft.com/office/drawing/2014/main" val="1883382660"/>
                    </a:ext>
                  </a:extLst>
                </a:gridCol>
                <a:gridCol w="1895609">
                  <a:extLst>
                    <a:ext uri="{9D8B030D-6E8A-4147-A177-3AD203B41FA5}">
                      <a16:colId xmlns:a16="http://schemas.microsoft.com/office/drawing/2014/main" val="609213288"/>
                    </a:ext>
                  </a:extLst>
                </a:gridCol>
              </a:tblGrid>
              <a:tr h="219075">
                <a:tc gridSpan="2">
                  <a:txBody>
                    <a:bodyPr/>
                    <a:lstStyle/>
                    <a:p>
                      <a:pPr algn="l" fontAlgn="b"/>
                      <a:r>
                        <a:rPr lang="en-US" sz="1200" b="1" u="sng" strike="noStrike" dirty="0">
                          <a:solidFill>
                            <a:srgbClr val="254149"/>
                          </a:solidFill>
                          <a:effectLst/>
                          <a:latin typeface="Segoe UI" panose="020B0502040204020203" pitchFamily="34" charset="0"/>
                          <a:cs typeface="Segoe UI" panose="020B0502040204020203" pitchFamily="34" charset="0"/>
                        </a:rPr>
                        <a:t>Flow-Through Funds</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tc>
                <a:extLst>
                  <a:ext uri="{0D108BD9-81ED-4DB2-BD59-A6C34878D82A}">
                    <a16:rowId xmlns:a16="http://schemas.microsoft.com/office/drawing/2014/main" val="2222060331"/>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University Center of Greenville</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 $                         1,084,899 </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868539961"/>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Greenville Tech - Univ. Center</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 $                            594,390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64510375"/>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PASCAL - State Electronic Library</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 $                            164,289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926391845"/>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EPSCOR</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 $                            161,314 </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134597454"/>
                  </a:ext>
                </a:extLst>
              </a:tr>
              <a:tr h="190500">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Academic Endowment</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 $                            160,592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074342394"/>
                  </a:ext>
                </a:extLst>
              </a:tr>
              <a:tr h="190500">
                <a:tc>
                  <a:txBody>
                    <a:bodyPr/>
                    <a:lstStyle/>
                    <a:p>
                      <a:pPr algn="l" fontAlgn="b"/>
                      <a:r>
                        <a:rPr lang="en-US" sz="1200" u="none" strike="noStrike">
                          <a:solidFill>
                            <a:srgbClr val="254149"/>
                          </a:solidFill>
                          <a:effectLst/>
                          <a:latin typeface="Segoe UI" panose="020B0502040204020203" pitchFamily="34" charset="0"/>
                          <a:cs typeface="Segoe UI" panose="020B0502040204020203" pitchFamily="34" charset="0"/>
                        </a:rPr>
                        <a:t>African American Loan Program</a:t>
                      </a:r>
                      <a:endParaRPr lang="en-US" sz="1200" b="0" i="0" u="none" strike="noStrike">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u="none" strike="noStrike" dirty="0">
                          <a:solidFill>
                            <a:srgbClr val="254149"/>
                          </a:solidFill>
                          <a:effectLst/>
                          <a:latin typeface="Segoe UI" panose="020B0502040204020203" pitchFamily="34" charset="0"/>
                          <a:cs typeface="Segoe UI" panose="020B0502040204020203" pitchFamily="34" charset="0"/>
                        </a:rPr>
                        <a:t> $                            119,300 </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3441013639"/>
                  </a:ext>
                </a:extLst>
              </a:tr>
              <a:tr h="190500">
                <a:tc>
                  <a:txBody>
                    <a:bodyPr/>
                    <a:lstStyle/>
                    <a:p>
                      <a:pPr algn="l" fontAlgn="b"/>
                      <a:r>
                        <a:rPr lang="en-US" sz="1200" b="1" u="none" strike="noStrike" dirty="0">
                          <a:solidFill>
                            <a:srgbClr val="254149"/>
                          </a:solidFill>
                          <a:effectLst/>
                          <a:latin typeface="Segoe UI" panose="020B0502040204020203" pitchFamily="34" charset="0"/>
                          <a:cs typeface="Segoe UI" panose="020B0502040204020203" pitchFamily="34" charset="0"/>
                        </a:rPr>
                        <a:t>Total Flow Through Funds</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r>
                        <a:rPr lang="en-US" sz="1200" b="1" u="none" strike="noStrike" dirty="0">
                          <a:solidFill>
                            <a:srgbClr val="254149"/>
                          </a:solidFill>
                          <a:effectLst/>
                          <a:latin typeface="Segoe UI" panose="020B0502040204020203" pitchFamily="34" charset="0"/>
                          <a:cs typeface="Segoe UI" panose="020B0502040204020203" pitchFamily="34" charset="0"/>
                        </a:rPr>
                        <a:t> $                         2,284,784 </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336820292"/>
                  </a:ext>
                </a:extLst>
              </a:tr>
            </a:tbl>
          </a:graphicData>
        </a:graphic>
      </p:graphicFrame>
    </p:spTree>
    <p:extLst>
      <p:ext uri="{BB962C8B-B14F-4D97-AF65-F5344CB8AC3E}">
        <p14:creationId xmlns:p14="http://schemas.microsoft.com/office/powerpoint/2010/main" val="3843081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Appropriations – FY 2019</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Detailed,</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baseline="0" dirty="0">
                <a:solidFill>
                  <a:srgbClr val="2D4E6B"/>
                </a:solidFill>
                <a:latin typeface="Eras Demi ITC" panose="020B0805030504020804" pitchFamily="34" charset="0"/>
              </a:rPr>
              <a:t>Other Funds and Federal Funds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269642003"/>
              </p:ext>
            </p:extLst>
          </p:nvPr>
        </p:nvGraphicFramePr>
        <p:xfrm>
          <a:off x="2421338" y="1150782"/>
          <a:ext cx="4844886" cy="4278242"/>
        </p:xfrm>
        <a:graphic>
          <a:graphicData uri="http://schemas.openxmlformats.org/drawingml/2006/table">
            <a:tbl>
              <a:tblPr>
                <a:tableStyleId>{5C22544A-7EE6-4342-B048-85BDC9FD1C3A}</a:tableStyleId>
              </a:tblPr>
              <a:tblGrid>
                <a:gridCol w="2797750">
                  <a:extLst>
                    <a:ext uri="{9D8B030D-6E8A-4147-A177-3AD203B41FA5}">
                      <a16:colId xmlns:a16="http://schemas.microsoft.com/office/drawing/2014/main" val="2022460885"/>
                    </a:ext>
                  </a:extLst>
                </a:gridCol>
                <a:gridCol w="437410">
                  <a:extLst>
                    <a:ext uri="{9D8B030D-6E8A-4147-A177-3AD203B41FA5}">
                      <a16:colId xmlns:a16="http://schemas.microsoft.com/office/drawing/2014/main" val="1332504769"/>
                    </a:ext>
                  </a:extLst>
                </a:gridCol>
                <a:gridCol w="1609726">
                  <a:extLst>
                    <a:ext uri="{9D8B030D-6E8A-4147-A177-3AD203B41FA5}">
                      <a16:colId xmlns:a16="http://schemas.microsoft.com/office/drawing/2014/main" val="3261432287"/>
                    </a:ext>
                  </a:extLst>
                </a:gridCol>
              </a:tblGrid>
              <a:tr h="266521">
                <a:tc gridSpan="3">
                  <a:txBody>
                    <a:bodyPr/>
                    <a:lstStyle/>
                    <a:p>
                      <a:pPr algn="l" fontAlgn="b"/>
                      <a:r>
                        <a:rPr lang="en-US" sz="1200" b="1" u="sng" strike="noStrike" dirty="0">
                          <a:solidFill>
                            <a:srgbClr val="254149"/>
                          </a:solidFill>
                          <a:effectLst/>
                          <a:latin typeface="Segoe UI" panose="020B0502040204020203" pitchFamily="34" charset="0"/>
                          <a:cs typeface="Segoe UI" panose="020B0502040204020203" pitchFamily="34" charset="0"/>
                        </a:rPr>
                        <a:t>Education Lottery</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05844982"/>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LIFE Scholarships</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230,056,162 </a:t>
                      </a:r>
                    </a:p>
                  </a:txBody>
                  <a:tcPr marL="9525" marR="9525" marT="9525" marB="0" anchor="b">
                    <a:solidFill>
                      <a:schemeClr val="bg1">
                        <a:alpha val="45000"/>
                      </a:schemeClr>
                    </a:solidFill>
                  </a:tcPr>
                </a:tc>
                <a:extLst>
                  <a:ext uri="{0D108BD9-81ED-4DB2-BD59-A6C34878D82A}">
                    <a16:rowId xmlns:a16="http://schemas.microsoft.com/office/drawing/2014/main" val="2547929372"/>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HOPE Scholarships</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15,563,241 </a:t>
                      </a:r>
                    </a:p>
                  </a:txBody>
                  <a:tcPr marL="9525" marR="9525" marT="9525" marB="0" anchor="b">
                    <a:solidFill>
                      <a:schemeClr val="bg1">
                        <a:alpha val="45000"/>
                      </a:schemeClr>
                    </a:solidFill>
                  </a:tcPr>
                </a:tc>
                <a:extLst>
                  <a:ext uri="{0D108BD9-81ED-4DB2-BD59-A6C34878D82A}">
                    <a16:rowId xmlns:a16="http://schemas.microsoft.com/office/drawing/2014/main" val="6143645"/>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Palmetto Fellows</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55,362,716 </a:t>
                      </a:r>
                    </a:p>
                  </a:txBody>
                  <a:tcPr marL="9525" marR="9525" marT="9525" marB="0" anchor="b">
                    <a:solidFill>
                      <a:schemeClr val="bg1">
                        <a:alpha val="45000"/>
                      </a:schemeClr>
                    </a:solidFill>
                  </a:tcPr>
                </a:tc>
                <a:extLst>
                  <a:ext uri="{0D108BD9-81ED-4DB2-BD59-A6C34878D82A}">
                    <a16:rowId xmlns:a16="http://schemas.microsoft.com/office/drawing/2014/main" val="176323399"/>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PASCAL</a:t>
                      </a:r>
                      <a:r>
                        <a:rPr lang="en-US" sz="1200" b="0" i="0" u="none" strike="noStrike" baseline="0" dirty="0">
                          <a:solidFill>
                            <a:srgbClr val="254149"/>
                          </a:solidFill>
                          <a:effectLst/>
                          <a:latin typeface="Segoe UI" panose="020B0502040204020203" pitchFamily="34" charset="0"/>
                          <a:cs typeface="Segoe UI" panose="020B0502040204020203" pitchFamily="34" charset="0"/>
                        </a:rPr>
                        <a:t> – State Electronic Library</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5,043,936 </a:t>
                      </a:r>
                    </a:p>
                  </a:txBody>
                  <a:tcPr marL="9525" marR="9525" marT="9525" marB="0" anchor="b">
                    <a:solidFill>
                      <a:schemeClr val="bg1">
                        <a:alpha val="45000"/>
                      </a:schemeClr>
                    </a:solidFill>
                  </a:tcPr>
                </a:tc>
                <a:extLst>
                  <a:ext uri="{0D108BD9-81ED-4DB2-BD59-A6C34878D82A}">
                    <a16:rowId xmlns:a16="http://schemas.microsoft.com/office/drawing/2014/main" val="1679772274"/>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Higher</a:t>
                      </a:r>
                      <a:r>
                        <a:rPr lang="en-US" sz="1200" b="0" i="0" u="none" strike="noStrike" baseline="0" dirty="0">
                          <a:solidFill>
                            <a:srgbClr val="254149"/>
                          </a:solidFill>
                          <a:effectLst/>
                          <a:latin typeface="Segoe UI" panose="020B0502040204020203" pitchFamily="34" charset="0"/>
                          <a:cs typeface="Segoe UI" panose="020B0502040204020203" pitchFamily="34" charset="0"/>
                        </a:rPr>
                        <a:t> Education Excellence Enhancement</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6,072,473 </a:t>
                      </a:r>
                    </a:p>
                  </a:txBody>
                  <a:tcPr marL="9525" marR="9525" marT="9525" marB="0" anchor="b">
                    <a:solidFill>
                      <a:schemeClr val="bg1">
                        <a:alpha val="45000"/>
                      </a:schemeClr>
                    </a:solidFill>
                  </a:tcPr>
                </a:tc>
                <a:extLst>
                  <a:ext uri="{0D108BD9-81ED-4DB2-BD59-A6C34878D82A}">
                    <a16:rowId xmlns:a16="http://schemas.microsoft.com/office/drawing/2014/main" val="2400072275"/>
                  </a:ext>
                </a:extLst>
              </a:tr>
              <a:tr h="266521">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Lottery</a:t>
                      </a:r>
                      <a:r>
                        <a:rPr lang="en-US" sz="1200" b="0" i="0" u="none" strike="noStrike" baseline="0" dirty="0">
                          <a:solidFill>
                            <a:srgbClr val="254149"/>
                          </a:solidFill>
                          <a:effectLst/>
                          <a:latin typeface="Segoe UI" panose="020B0502040204020203" pitchFamily="34" charset="0"/>
                          <a:cs typeface="Segoe UI" panose="020B0502040204020203" pitchFamily="34" charset="0"/>
                        </a:rPr>
                        <a:t> Administration</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22,578</a:t>
                      </a:r>
                    </a:p>
                  </a:txBody>
                  <a:tcPr marL="9525" marR="9525" marT="9525" marB="0" anchor="b">
                    <a:solidFill>
                      <a:schemeClr val="bg1">
                        <a:alpha val="45000"/>
                      </a:schemeClr>
                    </a:solidFill>
                  </a:tcPr>
                </a:tc>
                <a:extLst>
                  <a:ext uri="{0D108BD9-81ED-4DB2-BD59-A6C34878D82A}">
                    <a16:rowId xmlns:a16="http://schemas.microsoft.com/office/drawing/2014/main" val="3867931506"/>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Lottery Tuition Assistance Program</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3,349,858 </a:t>
                      </a:r>
                    </a:p>
                  </a:txBody>
                  <a:tcPr marL="9525" marR="9525" marT="9525" marB="0" anchor="b">
                    <a:solidFill>
                      <a:schemeClr val="bg1">
                        <a:alpha val="45000"/>
                      </a:schemeClr>
                    </a:solidFill>
                  </a:tcPr>
                </a:tc>
                <a:extLst>
                  <a:ext uri="{0D108BD9-81ED-4DB2-BD59-A6C34878D82A}">
                    <a16:rowId xmlns:a16="http://schemas.microsoft.com/office/drawing/2014/main" val="3532591861"/>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Need</a:t>
                      </a:r>
                      <a:r>
                        <a:rPr lang="en-US" sz="1200" b="0" i="0" u="none" strike="noStrike" baseline="0" dirty="0">
                          <a:solidFill>
                            <a:srgbClr val="254149"/>
                          </a:solidFill>
                          <a:effectLst/>
                          <a:latin typeface="Segoe UI" panose="020B0502040204020203" pitchFamily="34" charset="0"/>
                          <a:cs typeface="Segoe UI" panose="020B0502040204020203" pitchFamily="34" charset="0"/>
                        </a:rPr>
                        <a:t> Based Grants</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20,000,000 </a:t>
                      </a:r>
                    </a:p>
                  </a:txBody>
                  <a:tcPr marL="9525" marR="9525" marT="9525" marB="0" anchor="b">
                    <a:solidFill>
                      <a:schemeClr val="bg1">
                        <a:alpha val="45000"/>
                      </a:schemeClr>
                    </a:solidFill>
                  </a:tcPr>
                </a:tc>
                <a:extLst>
                  <a:ext uri="{0D108BD9-81ED-4DB2-BD59-A6C34878D82A}">
                    <a16:rowId xmlns:a16="http://schemas.microsoft.com/office/drawing/2014/main" val="2411506689"/>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National Guard Tuition Assistance</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8,653,443</a:t>
                      </a:r>
                    </a:p>
                  </a:txBody>
                  <a:tcPr marL="9525" marR="9525" marT="9525" marB="0" anchor="b">
                    <a:solidFill>
                      <a:schemeClr val="bg1">
                        <a:alpha val="45000"/>
                      </a:schemeClr>
                    </a:solidFill>
                  </a:tcPr>
                </a:tc>
                <a:extLst>
                  <a:ext uri="{0D108BD9-81ED-4DB2-BD59-A6C34878D82A}">
                    <a16:rowId xmlns:a16="http://schemas.microsoft.com/office/drawing/2014/main" val="2570273445"/>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SREB Contract Program</a:t>
                      </a: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748,044 </a:t>
                      </a:r>
                    </a:p>
                  </a:txBody>
                  <a:tcPr marL="9525" marR="9525" marT="9525" marB="0" anchor="b">
                    <a:solidFill>
                      <a:schemeClr val="bg1">
                        <a:alpha val="45000"/>
                      </a:schemeClr>
                    </a:solidFill>
                  </a:tcPr>
                </a:tc>
                <a:extLst>
                  <a:ext uri="{0D108BD9-81ED-4DB2-BD59-A6C34878D82A}">
                    <a16:rowId xmlns:a16="http://schemas.microsoft.com/office/drawing/2014/main" val="3376464050"/>
                  </a:ext>
                </a:extLst>
              </a:tr>
              <a:tr h="234075">
                <a:tc gridSpan="2">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Technology</a:t>
                      </a:r>
                      <a:r>
                        <a:rPr lang="en-US" sz="1200" b="0" i="0" u="none" strike="noStrike" baseline="0" dirty="0">
                          <a:solidFill>
                            <a:srgbClr val="254149"/>
                          </a:solidFill>
                          <a:effectLst/>
                          <a:latin typeface="Segoe UI" panose="020B0502040204020203" pitchFamily="34" charset="0"/>
                          <a:cs typeface="Segoe UI" panose="020B0502040204020203" pitchFamily="34" charset="0"/>
                        </a:rPr>
                        <a:t> – Institutions</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hMerge="1">
                  <a:txBody>
                    <a:bodyPr/>
                    <a:lstStyle/>
                    <a:p>
                      <a:pPr algn="r" fontAlgn="b"/>
                      <a:endParaRPr lang="en-US" sz="12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           8,000,000 </a:t>
                      </a:r>
                    </a:p>
                  </a:txBody>
                  <a:tcPr marL="9525" marR="9525" marT="9525" marB="0" anchor="b">
                    <a:solidFill>
                      <a:schemeClr val="bg1">
                        <a:alpha val="45000"/>
                      </a:schemeClr>
                    </a:solidFill>
                  </a:tcPr>
                </a:tc>
                <a:extLst>
                  <a:ext uri="{0D108BD9-81ED-4DB2-BD59-A6C34878D82A}">
                    <a16:rowId xmlns:a16="http://schemas.microsoft.com/office/drawing/2014/main" val="2365058811"/>
                  </a:ext>
                </a:extLst>
              </a:tr>
              <a:tr h="234075">
                <a:tc gridSpan="2">
                  <a:txBody>
                    <a:bodyPr/>
                    <a:lstStyle/>
                    <a:p>
                      <a:pPr algn="l" fontAlgn="b"/>
                      <a:r>
                        <a:rPr lang="en-US" sz="1200" b="1" i="0" u="none" strike="noStrike" dirty="0">
                          <a:solidFill>
                            <a:srgbClr val="254149"/>
                          </a:solidFill>
                          <a:effectLst/>
                          <a:latin typeface="Segoe UI" panose="020B0502040204020203" pitchFamily="34" charset="0"/>
                          <a:cs typeface="Segoe UI" panose="020B0502040204020203" pitchFamily="34" charset="0"/>
                        </a:rPr>
                        <a:t>Total Lottery</a:t>
                      </a:r>
                    </a:p>
                  </a:txBody>
                  <a:tcPr marL="9525" marR="9525" marT="9525" marB="0" anchor="b">
                    <a:solidFill>
                      <a:schemeClr val="bg1">
                        <a:alpha val="45000"/>
                      </a:schemeClr>
                    </a:solidFill>
                  </a:tcPr>
                </a:tc>
                <a:tc hMerge="1">
                  <a:txBody>
                    <a:bodyPr/>
                    <a:lstStyle/>
                    <a:p>
                      <a:pPr algn="r" fontAlgn="b"/>
                      <a:endParaRPr lang="en-US" sz="12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1" i="0" u="none" strike="noStrike" dirty="0">
                          <a:solidFill>
                            <a:srgbClr val="254149"/>
                          </a:solidFill>
                          <a:effectLst/>
                          <a:latin typeface="Segoe UI" panose="020B0502040204020203" pitchFamily="34" charset="0"/>
                          <a:cs typeface="Segoe UI" panose="020B0502040204020203" pitchFamily="34" charset="0"/>
                        </a:rPr>
                        <a:t>$352,872,451     </a:t>
                      </a:r>
                    </a:p>
                  </a:txBody>
                  <a:tcPr marL="9525" marR="9525" marT="9525" marB="0" anchor="b">
                    <a:solidFill>
                      <a:schemeClr val="bg1">
                        <a:alpha val="45000"/>
                      </a:schemeClr>
                    </a:solidFill>
                  </a:tcPr>
                </a:tc>
                <a:extLst>
                  <a:ext uri="{0D108BD9-81ED-4DB2-BD59-A6C34878D82A}">
                    <a16:rowId xmlns:a16="http://schemas.microsoft.com/office/drawing/2014/main" val="2681157119"/>
                  </a:ext>
                </a:extLst>
              </a:tr>
              <a:tr h="234075">
                <a:tc gridSpan="3">
                  <a:txBody>
                    <a:bodyPr/>
                    <a:lstStyle/>
                    <a:p>
                      <a:pPr algn="l" fontAlgn="b"/>
                      <a:endParaRPr lang="en-US" sz="1200" b="0"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solidFill>
                      <a:schemeClr val="bg1">
                        <a:alpha val="45000"/>
                      </a:schemeClr>
                    </a:solidFill>
                  </a:tcPr>
                </a:tc>
                <a:tc hMerge="1">
                  <a:txBody>
                    <a:bodyPr/>
                    <a:lstStyle/>
                    <a:p>
                      <a:endParaRPr lang="en-US"/>
                    </a:p>
                  </a:txBody>
                  <a:tcPr/>
                </a:tc>
                <a:extLst>
                  <a:ext uri="{0D108BD9-81ED-4DB2-BD59-A6C34878D82A}">
                    <a16:rowId xmlns:a16="http://schemas.microsoft.com/office/drawing/2014/main" val="4119354786"/>
                  </a:ext>
                </a:extLst>
              </a:tr>
              <a:tr h="234075">
                <a:tc>
                  <a:txBody>
                    <a:bodyPr/>
                    <a:lstStyle/>
                    <a:p>
                      <a:pPr algn="l" fontAlgn="b"/>
                      <a:r>
                        <a:rPr lang="en-US" sz="1200" b="1" i="0" u="sng" strike="noStrike" dirty="0">
                          <a:solidFill>
                            <a:srgbClr val="254149"/>
                          </a:solidFill>
                          <a:effectLst/>
                          <a:latin typeface="Segoe UI" panose="020B0502040204020203" pitchFamily="34" charset="0"/>
                          <a:cs typeface="Segoe UI" panose="020B0502040204020203" pitchFamily="34" charset="0"/>
                        </a:rPr>
                        <a:t>EIA</a:t>
                      </a:r>
                      <a:r>
                        <a:rPr lang="en-US" sz="1200" b="1" i="0" u="sng" strike="noStrike" baseline="0" dirty="0">
                          <a:solidFill>
                            <a:srgbClr val="254149"/>
                          </a:solidFill>
                          <a:effectLst/>
                          <a:latin typeface="Segoe UI" panose="020B0502040204020203" pitchFamily="34" charset="0"/>
                          <a:cs typeface="Segoe UI" panose="020B0502040204020203" pitchFamily="34" charset="0"/>
                        </a:rPr>
                        <a:t> – Education Improvement</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gridSpan="2">
                  <a:txBody>
                    <a:bodyPr/>
                    <a:lstStyle/>
                    <a:p>
                      <a:pPr algn="r"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hMerge="1">
                  <a:txBody>
                    <a:bodyPr/>
                    <a:lstStyle/>
                    <a:p>
                      <a:endParaRPr lang="en-US"/>
                    </a:p>
                  </a:txBody>
                  <a:tcPr/>
                </a:tc>
                <a:extLst>
                  <a:ext uri="{0D108BD9-81ED-4DB2-BD59-A6C34878D82A}">
                    <a16:rowId xmlns:a16="http://schemas.microsoft.com/office/drawing/2014/main" val="2267204553"/>
                  </a:ext>
                </a:extLst>
              </a:tr>
              <a:tr h="234075">
                <a:tc>
                  <a:txBody>
                    <a:bodyPr/>
                    <a:lstStyle/>
                    <a:p>
                      <a:pPr algn="l" fontAlgn="b"/>
                      <a:r>
                        <a:rPr lang="en-US" sz="1200" b="0" i="0" u="none" strike="noStrike" dirty="0" err="1">
                          <a:solidFill>
                            <a:srgbClr val="254149"/>
                          </a:solidFill>
                          <a:effectLst/>
                          <a:latin typeface="Segoe UI" panose="020B0502040204020203" pitchFamily="34" charset="0"/>
                          <a:cs typeface="Segoe UI" panose="020B0502040204020203" pitchFamily="34" charset="0"/>
                        </a:rPr>
                        <a:t>Alloc</a:t>
                      </a:r>
                      <a:r>
                        <a:rPr lang="en-US" sz="1200" b="0" i="0" u="none" strike="noStrike" dirty="0">
                          <a:solidFill>
                            <a:srgbClr val="254149"/>
                          </a:solidFill>
                          <a:effectLst/>
                          <a:latin typeface="Segoe UI" panose="020B0502040204020203" pitchFamily="34" charset="0"/>
                          <a:cs typeface="Segoe UI" panose="020B0502040204020203" pitchFamily="34" charset="0"/>
                        </a:rPr>
                        <a:t> EIA-Teacher</a:t>
                      </a:r>
                      <a:r>
                        <a:rPr lang="en-US" sz="1200" b="0" i="0" u="none" strike="noStrike" baseline="0" dirty="0">
                          <a:solidFill>
                            <a:srgbClr val="254149"/>
                          </a:solidFill>
                          <a:effectLst/>
                          <a:latin typeface="Segoe UI" panose="020B0502040204020203" pitchFamily="34" charset="0"/>
                          <a:cs typeface="Segoe UI" panose="020B0502040204020203" pitchFamily="34" charset="0"/>
                        </a:rPr>
                        <a:t> Recruitment</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171450" marR="9525" marT="9525" marB="0" anchor="b">
                    <a:solidFill>
                      <a:schemeClr val="bg1">
                        <a:alpha val="45000"/>
                      </a:schemeClr>
                    </a:solidFill>
                  </a:tcPr>
                </a:tc>
                <a:tc gridSpan="2">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4,243,527</a:t>
                      </a:r>
                    </a:p>
                  </a:txBody>
                  <a:tcPr marL="9525" marR="9525" marT="9525" marB="0" anchor="b">
                    <a:solidFill>
                      <a:schemeClr val="bg1">
                        <a:alpha val="45000"/>
                      </a:schemeClr>
                    </a:solidFill>
                  </a:tcPr>
                </a:tc>
                <a:tc hMerge="1">
                  <a:txBody>
                    <a:bodyPr/>
                    <a:lstStyle/>
                    <a:p>
                      <a:endParaRPr lang="en-US" dirty="0"/>
                    </a:p>
                  </a:txBody>
                  <a:tcPr/>
                </a:tc>
                <a:extLst>
                  <a:ext uri="{0D108BD9-81ED-4DB2-BD59-A6C34878D82A}">
                    <a16:rowId xmlns:a16="http://schemas.microsoft.com/office/drawing/2014/main" val="3534064076"/>
                  </a:ext>
                </a:extLst>
              </a:tr>
              <a:tr h="234075">
                <a:tc>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Centers of Excellence</a:t>
                      </a:r>
                    </a:p>
                  </a:txBody>
                  <a:tcPr marL="171450" marR="9525" marT="9525" marB="0" anchor="b">
                    <a:solidFill>
                      <a:schemeClr val="bg1">
                        <a:alpha val="45000"/>
                      </a:schemeClr>
                    </a:solidFill>
                  </a:tcPr>
                </a:tc>
                <a:tc gridSpan="2">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a:t>
                      </a:r>
                      <a:r>
                        <a:rPr lang="en-US" sz="1200" b="0" i="0" u="none" strike="noStrike" baseline="0" dirty="0">
                          <a:solidFill>
                            <a:srgbClr val="254149"/>
                          </a:solidFill>
                          <a:effectLst/>
                          <a:latin typeface="Segoe UI" panose="020B0502040204020203" pitchFamily="34" charset="0"/>
                          <a:cs typeface="Segoe UI" panose="020B0502040204020203" pitchFamily="34" charset="0"/>
                        </a:rPr>
                        <a:t>          </a:t>
                      </a:r>
                      <a:r>
                        <a:rPr lang="en-US" sz="1200" b="0" i="0" u="none" strike="noStrike" dirty="0">
                          <a:solidFill>
                            <a:srgbClr val="254149"/>
                          </a:solidFill>
                          <a:effectLst/>
                          <a:latin typeface="Segoe UI" panose="020B0502040204020203" pitchFamily="34" charset="0"/>
                          <a:cs typeface="Segoe UI" panose="020B0502040204020203" pitchFamily="34" charset="0"/>
                        </a:rPr>
                        <a:t>1,137,526</a:t>
                      </a:r>
                    </a:p>
                  </a:txBody>
                  <a:tcPr marL="9525" marR="9525" marT="9525" marB="0" anchor="b">
                    <a:solidFill>
                      <a:schemeClr val="bg1">
                        <a:alpha val="45000"/>
                      </a:schemeClr>
                    </a:solidFill>
                  </a:tcPr>
                </a:tc>
                <a:tc hMerge="1">
                  <a:txBody>
                    <a:bodyPr/>
                    <a:lstStyle/>
                    <a:p>
                      <a:endParaRPr lang="en-US" dirty="0"/>
                    </a:p>
                  </a:txBody>
                  <a:tcPr/>
                </a:tc>
                <a:extLst>
                  <a:ext uri="{0D108BD9-81ED-4DB2-BD59-A6C34878D82A}">
                    <a16:rowId xmlns:a16="http://schemas.microsoft.com/office/drawing/2014/main" val="3819537830"/>
                  </a:ext>
                </a:extLst>
              </a:tr>
              <a:tr h="234075">
                <a:tc>
                  <a:txBody>
                    <a:bodyPr/>
                    <a:lstStyle/>
                    <a:p>
                      <a:pPr algn="l" fontAlgn="b"/>
                      <a:r>
                        <a:rPr lang="en-US" sz="1200" b="1" i="0" u="none" strike="noStrike" dirty="0">
                          <a:solidFill>
                            <a:srgbClr val="254149"/>
                          </a:solidFill>
                          <a:effectLst/>
                          <a:latin typeface="Segoe UI" panose="020B0502040204020203" pitchFamily="34" charset="0"/>
                          <a:cs typeface="Segoe UI" panose="020B0502040204020203" pitchFamily="34" charset="0"/>
                        </a:rPr>
                        <a:t>Total EIA – Education Improvement</a:t>
                      </a:r>
                    </a:p>
                  </a:txBody>
                  <a:tcPr marL="9525" marR="9525" marT="9525" marB="0" anchor="b">
                    <a:solidFill>
                      <a:schemeClr val="bg1">
                        <a:alpha val="45000"/>
                      </a:schemeClr>
                    </a:solidFill>
                  </a:tcPr>
                </a:tc>
                <a:tc gridSpan="2">
                  <a:txBody>
                    <a:bodyPr/>
                    <a:lstStyle/>
                    <a:p>
                      <a:pPr algn="r" fontAlgn="b"/>
                      <a:r>
                        <a:rPr lang="en-US" sz="1200" b="1" i="0" u="none" strike="noStrike" dirty="0">
                          <a:solidFill>
                            <a:srgbClr val="254149"/>
                          </a:solidFill>
                          <a:effectLst/>
                          <a:latin typeface="Segoe UI" panose="020B0502040204020203" pitchFamily="34" charset="0"/>
                          <a:cs typeface="Segoe UI" panose="020B0502040204020203" pitchFamily="34" charset="0"/>
                        </a:rPr>
                        <a:t>$         5,381,053</a:t>
                      </a:r>
                    </a:p>
                  </a:txBody>
                  <a:tcPr marL="9525" marR="9525" marT="9525" marB="0" anchor="b">
                    <a:solidFill>
                      <a:schemeClr val="bg1">
                        <a:alpha val="45000"/>
                      </a:schemeClr>
                    </a:solidFill>
                  </a:tcPr>
                </a:tc>
                <a:tc hMerge="1">
                  <a:txBody>
                    <a:bodyPr/>
                    <a:lstStyle/>
                    <a:p>
                      <a:endParaRPr lang="en-US"/>
                    </a:p>
                  </a:txBody>
                  <a:tcPr/>
                </a:tc>
                <a:extLst>
                  <a:ext uri="{0D108BD9-81ED-4DB2-BD59-A6C34878D82A}">
                    <a16:rowId xmlns:a16="http://schemas.microsoft.com/office/drawing/2014/main" val="19934326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41842330"/>
              </p:ext>
            </p:extLst>
          </p:nvPr>
        </p:nvGraphicFramePr>
        <p:xfrm>
          <a:off x="7493167" y="1237128"/>
          <a:ext cx="4486275" cy="2852928"/>
        </p:xfrm>
        <a:graphic>
          <a:graphicData uri="http://schemas.openxmlformats.org/drawingml/2006/table">
            <a:tbl>
              <a:tblPr>
                <a:tableStyleId>{5C22544A-7EE6-4342-B048-85BDC9FD1C3A}</a:tableStyleId>
              </a:tblPr>
              <a:tblGrid>
                <a:gridCol w="2886075">
                  <a:extLst>
                    <a:ext uri="{9D8B030D-6E8A-4147-A177-3AD203B41FA5}">
                      <a16:colId xmlns:a16="http://schemas.microsoft.com/office/drawing/2014/main" val="1883382660"/>
                    </a:ext>
                  </a:extLst>
                </a:gridCol>
                <a:gridCol w="1600200">
                  <a:extLst>
                    <a:ext uri="{9D8B030D-6E8A-4147-A177-3AD203B41FA5}">
                      <a16:colId xmlns:a16="http://schemas.microsoft.com/office/drawing/2014/main" val="609213288"/>
                    </a:ext>
                  </a:extLst>
                </a:gridCol>
              </a:tblGrid>
              <a:tr h="237744">
                <a:tc>
                  <a:txBody>
                    <a:bodyPr/>
                    <a:lstStyle/>
                    <a:p>
                      <a:pPr algn="l" fontAlgn="b"/>
                      <a:r>
                        <a:rPr lang="en-US" sz="1200" b="1" u="sng" strike="noStrike" dirty="0">
                          <a:solidFill>
                            <a:srgbClr val="254149"/>
                          </a:solidFill>
                          <a:effectLst/>
                          <a:latin typeface="Segoe UI" panose="020B0502040204020203" pitchFamily="34" charset="0"/>
                          <a:cs typeface="Segoe UI" panose="020B0502040204020203" pitchFamily="34" charset="0"/>
                        </a:rPr>
                        <a:t>Lottery Endowed</a:t>
                      </a:r>
                      <a:r>
                        <a:rPr lang="en-US" sz="1200" b="1" u="sng" strike="noStrike" baseline="0" dirty="0">
                          <a:solidFill>
                            <a:srgbClr val="254149"/>
                          </a:solidFill>
                          <a:effectLst/>
                          <a:latin typeface="Segoe UI" panose="020B0502040204020203" pitchFamily="34" charset="0"/>
                          <a:cs typeface="Segoe UI" panose="020B0502040204020203" pitchFamily="34" charset="0"/>
                        </a:rPr>
                        <a:t> Chairs - </a:t>
                      </a:r>
                      <a:r>
                        <a:rPr lang="en-US" sz="1200" b="1" u="sng" strike="noStrike" dirty="0" err="1">
                          <a:solidFill>
                            <a:srgbClr val="254149"/>
                          </a:solidFill>
                          <a:effectLst/>
                          <a:latin typeface="Segoe UI" panose="020B0502040204020203" pitchFamily="34" charset="0"/>
                          <a:cs typeface="Segoe UI" panose="020B0502040204020203" pitchFamily="34" charset="0"/>
                        </a:rPr>
                        <a:t>SmartState</a:t>
                      </a:r>
                      <a:endParaRPr lang="en-US" sz="1200" b="1"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1" i="0" u="none" strike="noStrike" dirty="0">
                          <a:solidFill>
                            <a:srgbClr val="254149"/>
                          </a:solidFill>
                          <a:effectLst/>
                          <a:latin typeface="Segoe UI" panose="020B0502040204020203" pitchFamily="34" charset="0"/>
                          <a:cs typeface="Segoe UI" panose="020B0502040204020203" pitchFamily="34" charset="0"/>
                        </a:rPr>
                        <a:t>$</a:t>
                      </a:r>
                      <a:r>
                        <a:rPr lang="en-US" sz="1200" b="1" i="0" u="none" strike="noStrike" baseline="0" dirty="0">
                          <a:solidFill>
                            <a:srgbClr val="254149"/>
                          </a:solidFill>
                          <a:effectLst/>
                          <a:latin typeface="Segoe UI" panose="020B0502040204020203" pitchFamily="34" charset="0"/>
                          <a:cs typeface="Segoe UI" panose="020B0502040204020203" pitchFamily="34" charset="0"/>
                        </a:rPr>
                        <a:t>            885,284</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868539961"/>
                  </a:ext>
                </a:extLst>
              </a:tr>
              <a:tr h="237744">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64510375"/>
                  </a:ext>
                </a:extLst>
              </a:tr>
              <a:tr h="237744">
                <a:tc>
                  <a:txBody>
                    <a:bodyPr/>
                    <a:lstStyle/>
                    <a:p>
                      <a:pPr algn="l" fontAlgn="b"/>
                      <a:r>
                        <a:rPr lang="en-US" sz="1200" b="1" i="0" u="sng" strike="noStrike" dirty="0">
                          <a:solidFill>
                            <a:srgbClr val="254149"/>
                          </a:solidFill>
                          <a:effectLst/>
                          <a:latin typeface="Segoe UI" panose="020B0502040204020203" pitchFamily="34" charset="0"/>
                          <a:cs typeface="Segoe UI" panose="020B0502040204020203" pitchFamily="34" charset="0"/>
                        </a:rPr>
                        <a:t>Operating Revenue</a:t>
                      </a:r>
                    </a:p>
                  </a:txBody>
                  <a:tcPr marL="9525" marR="9525" marT="9525" marB="0" anchor="b">
                    <a:solidFill>
                      <a:schemeClr val="bg1">
                        <a:alpha val="45000"/>
                      </a:schemeClr>
                    </a:solidFill>
                  </a:tcPr>
                </a:tc>
                <a:tc>
                  <a:txBody>
                    <a:bodyPr/>
                    <a:lstStyle/>
                    <a:p>
                      <a:pPr algn="l" fontAlgn="b"/>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926391845"/>
                  </a:ext>
                </a:extLst>
              </a:tr>
              <a:tr h="237744">
                <a:tc>
                  <a:txBody>
                    <a:bodyPr/>
                    <a:lstStyle/>
                    <a:p>
                      <a:pPr algn="l" fontAlgn="b"/>
                      <a:r>
                        <a:rPr lang="en-US" sz="1100" b="0" i="0" u="none" strike="noStrike" dirty="0">
                          <a:solidFill>
                            <a:srgbClr val="254149"/>
                          </a:solidFill>
                          <a:effectLst/>
                          <a:latin typeface="Segoe UI" panose="020B0502040204020203" pitchFamily="34" charset="0"/>
                          <a:cs typeface="Segoe UI" panose="020B0502040204020203" pitchFamily="34" charset="0"/>
                        </a:rPr>
                        <a:t>PASCAL - State Electronic Library</a:t>
                      </a:r>
                    </a:p>
                  </a:txBody>
                  <a:tcPr marL="171450"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4,186,577</a:t>
                      </a:r>
                    </a:p>
                  </a:txBody>
                  <a:tcPr marL="9525" marR="9525" marT="9525" marB="0" anchor="b">
                    <a:solidFill>
                      <a:schemeClr val="bg1">
                        <a:alpha val="45000"/>
                      </a:schemeClr>
                    </a:solidFill>
                  </a:tcPr>
                </a:tc>
                <a:extLst>
                  <a:ext uri="{0D108BD9-81ED-4DB2-BD59-A6C34878D82A}">
                    <a16:rowId xmlns:a16="http://schemas.microsoft.com/office/drawing/2014/main" val="1134597454"/>
                  </a:ext>
                </a:extLst>
              </a:tr>
              <a:tr h="237744">
                <a:tc>
                  <a:txBody>
                    <a:bodyPr/>
                    <a:lstStyle/>
                    <a:p>
                      <a:pPr algn="l" fontAlgn="b"/>
                      <a:r>
                        <a:rPr lang="en-US" sz="1100" b="0" i="0" u="none" strike="noStrike" dirty="0">
                          <a:solidFill>
                            <a:srgbClr val="254149"/>
                          </a:solidFill>
                          <a:effectLst/>
                          <a:latin typeface="Segoe UI" panose="020B0502040204020203" pitchFamily="34" charset="0"/>
                          <a:cs typeface="Segoe UI" panose="020B0502040204020203" pitchFamily="34" charset="0"/>
                        </a:rPr>
                        <a:t>Licensing</a:t>
                      </a:r>
                    </a:p>
                  </a:txBody>
                  <a:tcPr marL="171450" marR="9525" marT="9525" marB="0" anchor="b">
                    <a:solidFill>
                      <a:schemeClr val="bg1">
                        <a:alpha val="45000"/>
                      </a:schemeClr>
                    </a:solidFill>
                  </a:tcPr>
                </a:tc>
                <a:tc>
                  <a:txBody>
                    <a:bodyPr/>
                    <a:lstStyle/>
                    <a:p>
                      <a:pPr algn="r" fontAlgn="b"/>
                      <a:r>
                        <a:rPr lang="en-US" sz="1200" u="none" strike="noStrike" dirty="0">
                          <a:solidFill>
                            <a:srgbClr val="254149"/>
                          </a:solidFill>
                          <a:effectLst/>
                          <a:latin typeface="Segoe UI" panose="020B0502040204020203" pitchFamily="34" charset="0"/>
                          <a:cs typeface="Segoe UI" panose="020B0502040204020203" pitchFamily="34" charset="0"/>
                        </a:rPr>
                        <a:t> 356,327</a:t>
                      </a:r>
                      <a:endParaRPr lang="en-US" sz="12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074342394"/>
                  </a:ext>
                </a:extLst>
              </a:tr>
              <a:tr h="237744">
                <a:tc>
                  <a:txBody>
                    <a:bodyPr/>
                    <a:lstStyle/>
                    <a:p>
                      <a:pPr algn="l" fontAlgn="b"/>
                      <a:r>
                        <a:rPr lang="en-US" sz="1200" b="1" u="none" strike="noStrike" dirty="0">
                          <a:solidFill>
                            <a:srgbClr val="254149"/>
                          </a:solidFill>
                          <a:effectLst/>
                          <a:latin typeface="Segoe UI" panose="020B0502040204020203" pitchFamily="34" charset="0"/>
                          <a:cs typeface="Segoe UI" panose="020B0502040204020203" pitchFamily="34" charset="0"/>
                        </a:rPr>
                        <a:t>Total Operating Revenue</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r" fontAlgn="b"/>
                      <a:r>
                        <a:rPr lang="en-US" sz="1200" b="1" u="none" strike="noStrike" dirty="0">
                          <a:solidFill>
                            <a:srgbClr val="254149"/>
                          </a:solidFill>
                          <a:effectLst/>
                          <a:latin typeface="Segoe UI" panose="020B0502040204020203" pitchFamily="34" charset="0"/>
                          <a:cs typeface="Segoe UI" panose="020B0502040204020203" pitchFamily="34" charset="0"/>
                        </a:rPr>
                        <a:t> $4,542,904</a:t>
                      </a:r>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3441013639"/>
                  </a:ext>
                </a:extLst>
              </a:tr>
              <a:tr h="237744">
                <a:tc>
                  <a:txBody>
                    <a:bodyPr/>
                    <a:lstStyle/>
                    <a:p>
                      <a:pPr algn="l" fontAlgn="b"/>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tc>
                  <a:txBody>
                    <a:bodyPr/>
                    <a:lstStyle/>
                    <a:p>
                      <a:pPr algn="l" fontAlgn="b"/>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1336820292"/>
                  </a:ext>
                </a:extLst>
              </a:tr>
              <a:tr h="237744">
                <a:tc>
                  <a:txBody>
                    <a:bodyPr/>
                    <a:lstStyle/>
                    <a:p>
                      <a:pPr algn="l" fontAlgn="b"/>
                      <a:r>
                        <a:rPr lang="en-US" sz="1200" b="1" i="0" u="sng" strike="noStrike" dirty="0">
                          <a:solidFill>
                            <a:srgbClr val="254149"/>
                          </a:solidFill>
                          <a:effectLst/>
                          <a:latin typeface="Segoe UI" panose="020B0502040204020203" pitchFamily="34" charset="0"/>
                          <a:cs typeface="Segoe UI" panose="020B0502040204020203" pitchFamily="34" charset="0"/>
                        </a:rPr>
                        <a:t>Federal Funds</a:t>
                      </a:r>
                    </a:p>
                  </a:txBody>
                  <a:tcPr marL="9525" marR="9525" marT="9525" marB="0" anchor="b">
                    <a:solidFill>
                      <a:schemeClr val="bg1">
                        <a:alpha val="45000"/>
                      </a:schemeClr>
                    </a:solidFill>
                  </a:tcPr>
                </a:tc>
                <a:tc>
                  <a:txBody>
                    <a:bodyPr/>
                    <a:lstStyle/>
                    <a:p>
                      <a:pPr algn="l" fontAlgn="b"/>
                      <a:endParaRPr lang="en-US" sz="1200" b="1"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solidFill>
                      <a:schemeClr val="bg1">
                        <a:alpha val="45000"/>
                      </a:schemeClr>
                    </a:solidFill>
                  </a:tcPr>
                </a:tc>
                <a:extLst>
                  <a:ext uri="{0D108BD9-81ED-4DB2-BD59-A6C34878D82A}">
                    <a16:rowId xmlns:a16="http://schemas.microsoft.com/office/drawing/2014/main" val="3924188435"/>
                  </a:ext>
                </a:extLst>
              </a:tr>
              <a:tr h="237744">
                <a:tc>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Gear Up</a:t>
                      </a: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3,443,600</a:t>
                      </a:r>
                    </a:p>
                  </a:txBody>
                  <a:tcPr marL="9525" marR="9525" marT="9525" marB="0" anchor="b">
                    <a:solidFill>
                      <a:schemeClr val="bg1">
                        <a:alpha val="45000"/>
                      </a:schemeClr>
                    </a:solidFill>
                  </a:tcPr>
                </a:tc>
                <a:extLst>
                  <a:ext uri="{0D108BD9-81ED-4DB2-BD59-A6C34878D82A}">
                    <a16:rowId xmlns:a16="http://schemas.microsoft.com/office/drawing/2014/main" val="343080717"/>
                  </a:ext>
                </a:extLst>
              </a:tr>
              <a:tr h="237744">
                <a:tc>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Improving Teacher Quality</a:t>
                      </a: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876,879</a:t>
                      </a:r>
                    </a:p>
                  </a:txBody>
                  <a:tcPr marL="9525" marR="9525" marT="9525" marB="0" anchor="b">
                    <a:solidFill>
                      <a:schemeClr val="bg1">
                        <a:alpha val="45000"/>
                      </a:schemeClr>
                    </a:solidFill>
                  </a:tcPr>
                </a:tc>
                <a:extLst>
                  <a:ext uri="{0D108BD9-81ED-4DB2-BD59-A6C34878D82A}">
                    <a16:rowId xmlns:a16="http://schemas.microsoft.com/office/drawing/2014/main" val="3318818489"/>
                  </a:ext>
                </a:extLst>
              </a:tr>
              <a:tr h="237744">
                <a:tc>
                  <a:txBody>
                    <a:bodyPr/>
                    <a:lstStyle/>
                    <a:p>
                      <a:pPr algn="l" fontAlgn="b"/>
                      <a:r>
                        <a:rPr lang="en-US" sz="1200" b="0" i="0" u="none" strike="noStrike" dirty="0">
                          <a:solidFill>
                            <a:srgbClr val="254149"/>
                          </a:solidFill>
                          <a:effectLst/>
                          <a:latin typeface="Segoe UI" panose="020B0502040204020203" pitchFamily="34" charset="0"/>
                          <a:cs typeface="Segoe UI" panose="020B0502040204020203" pitchFamily="34" charset="0"/>
                        </a:rPr>
                        <a:t>State Approving Agency</a:t>
                      </a:r>
                    </a:p>
                  </a:txBody>
                  <a:tcPr marL="9525" marR="9525" marT="9525" marB="0" anchor="b">
                    <a:solidFill>
                      <a:schemeClr val="bg1">
                        <a:alpha val="45000"/>
                      </a:schemeClr>
                    </a:solidFill>
                  </a:tcPr>
                </a:tc>
                <a:tc>
                  <a:txBody>
                    <a:bodyPr/>
                    <a:lstStyle/>
                    <a:p>
                      <a:pPr algn="r" fontAlgn="b"/>
                      <a:r>
                        <a:rPr lang="en-US" sz="1200" b="0" i="0" u="none" strike="noStrike" dirty="0">
                          <a:solidFill>
                            <a:srgbClr val="254149"/>
                          </a:solidFill>
                          <a:effectLst/>
                          <a:latin typeface="Segoe UI" panose="020B0502040204020203" pitchFamily="34" charset="0"/>
                          <a:cs typeface="Segoe UI" panose="020B0502040204020203" pitchFamily="34" charset="0"/>
                        </a:rPr>
                        <a:t>$            108,000</a:t>
                      </a:r>
                    </a:p>
                  </a:txBody>
                  <a:tcPr marL="9525" marR="9525" marT="9525" marB="0" anchor="b">
                    <a:solidFill>
                      <a:schemeClr val="bg1">
                        <a:alpha val="45000"/>
                      </a:schemeClr>
                    </a:solidFill>
                  </a:tcPr>
                </a:tc>
                <a:extLst>
                  <a:ext uri="{0D108BD9-81ED-4DB2-BD59-A6C34878D82A}">
                    <a16:rowId xmlns:a16="http://schemas.microsoft.com/office/drawing/2014/main" val="1662554521"/>
                  </a:ext>
                </a:extLst>
              </a:tr>
              <a:tr h="237744">
                <a:tc>
                  <a:txBody>
                    <a:bodyPr/>
                    <a:lstStyle/>
                    <a:p>
                      <a:pPr algn="l" fontAlgn="b"/>
                      <a:r>
                        <a:rPr lang="en-US" sz="1200" b="1" i="0" u="none" strike="noStrike" dirty="0">
                          <a:solidFill>
                            <a:srgbClr val="254149"/>
                          </a:solidFill>
                          <a:effectLst/>
                          <a:latin typeface="Segoe UI" panose="020B0502040204020203" pitchFamily="34" charset="0"/>
                          <a:cs typeface="Segoe UI" panose="020B0502040204020203" pitchFamily="34" charset="0"/>
                        </a:rPr>
                        <a:t>Total Federal Funds</a:t>
                      </a:r>
                    </a:p>
                  </a:txBody>
                  <a:tcPr marL="9525" marR="9525" marT="9525" marB="0" anchor="b">
                    <a:solidFill>
                      <a:schemeClr val="bg1">
                        <a:alpha val="45000"/>
                      </a:schemeClr>
                    </a:solidFill>
                  </a:tcPr>
                </a:tc>
                <a:tc>
                  <a:txBody>
                    <a:bodyPr/>
                    <a:lstStyle/>
                    <a:p>
                      <a:pPr algn="r" fontAlgn="b"/>
                      <a:r>
                        <a:rPr lang="en-US" sz="1200" b="1" i="0" u="none" strike="noStrike" dirty="0">
                          <a:solidFill>
                            <a:srgbClr val="254149"/>
                          </a:solidFill>
                          <a:effectLst/>
                          <a:latin typeface="Segoe UI" panose="020B0502040204020203" pitchFamily="34" charset="0"/>
                          <a:cs typeface="Segoe UI" panose="020B0502040204020203" pitchFamily="34" charset="0"/>
                        </a:rPr>
                        <a:t>$4,428,479</a:t>
                      </a:r>
                    </a:p>
                  </a:txBody>
                  <a:tcPr marL="9525" marR="9525" marT="9525" marB="0" anchor="b">
                    <a:solidFill>
                      <a:schemeClr val="bg1">
                        <a:alpha val="45000"/>
                      </a:schemeClr>
                    </a:solidFill>
                  </a:tcPr>
                </a:tc>
                <a:extLst>
                  <a:ext uri="{0D108BD9-81ED-4DB2-BD59-A6C34878D82A}">
                    <a16:rowId xmlns:a16="http://schemas.microsoft.com/office/drawing/2014/main" val="3201864589"/>
                  </a:ext>
                </a:extLst>
              </a:tr>
            </a:tbl>
          </a:graphicData>
        </a:graphic>
      </p:graphicFrame>
    </p:spTree>
    <p:extLst>
      <p:ext uri="{BB962C8B-B14F-4D97-AF65-F5344CB8AC3E}">
        <p14:creationId xmlns:p14="http://schemas.microsoft.com/office/powerpoint/2010/main" val="2756550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FY19</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Projected Current Revenue</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Chart 7">
            <a:extLst>
              <a:ext uri="{FF2B5EF4-FFF2-40B4-BE49-F238E27FC236}">
                <a16:creationId xmlns:a16="http://schemas.microsoft.com/office/drawing/2014/main" id="{617C98BC-09E6-451E-9EB0-A7F0FAAEA6C6}"/>
              </a:ext>
            </a:extLst>
          </p:cNvPr>
          <p:cNvGraphicFramePr>
            <a:graphicFrameLocks/>
          </p:cNvGraphicFramePr>
          <p:nvPr>
            <p:extLst>
              <p:ext uri="{D42A27DB-BD31-4B8C-83A1-F6EECF244321}">
                <p14:modId xmlns:p14="http://schemas.microsoft.com/office/powerpoint/2010/main" val="4090303755"/>
              </p:ext>
            </p:extLst>
          </p:nvPr>
        </p:nvGraphicFramePr>
        <p:xfrm>
          <a:off x="1765465" y="787782"/>
          <a:ext cx="10426535" cy="60702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6013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FY19</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Projected Current Expenses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Chart 7">
            <a:extLst>
              <a:ext uri="{FF2B5EF4-FFF2-40B4-BE49-F238E27FC236}">
                <a16:creationId xmlns:a16="http://schemas.microsoft.com/office/drawing/2014/main" id="{67B680B8-0D99-4D66-A9C9-6734A47D2099}"/>
              </a:ext>
            </a:extLst>
          </p:cNvPr>
          <p:cNvGraphicFramePr>
            <a:graphicFrameLocks/>
          </p:cNvGraphicFramePr>
          <p:nvPr>
            <p:extLst>
              <p:ext uri="{D42A27DB-BD31-4B8C-83A1-F6EECF244321}">
                <p14:modId xmlns:p14="http://schemas.microsoft.com/office/powerpoint/2010/main" val="1757161000"/>
              </p:ext>
            </p:extLst>
          </p:nvPr>
        </p:nvGraphicFramePr>
        <p:xfrm>
          <a:off x="1765465" y="787782"/>
          <a:ext cx="10426535" cy="60702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0766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Carry Forward – Three Years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572656783"/>
              </p:ext>
            </p:extLst>
          </p:nvPr>
        </p:nvGraphicFramePr>
        <p:xfrm>
          <a:off x="3154947" y="1688966"/>
          <a:ext cx="8128000" cy="3428365"/>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484211822"/>
                    </a:ext>
                  </a:extLst>
                </a:gridCol>
                <a:gridCol w="2032000">
                  <a:extLst>
                    <a:ext uri="{9D8B030D-6E8A-4147-A177-3AD203B41FA5}">
                      <a16:colId xmlns:a16="http://schemas.microsoft.com/office/drawing/2014/main" val="2230573273"/>
                    </a:ext>
                  </a:extLst>
                </a:gridCol>
                <a:gridCol w="2032000">
                  <a:extLst>
                    <a:ext uri="{9D8B030D-6E8A-4147-A177-3AD203B41FA5}">
                      <a16:colId xmlns:a16="http://schemas.microsoft.com/office/drawing/2014/main" val="2670570216"/>
                    </a:ext>
                  </a:extLst>
                </a:gridCol>
                <a:gridCol w="2032000">
                  <a:extLst>
                    <a:ext uri="{9D8B030D-6E8A-4147-A177-3AD203B41FA5}">
                      <a16:colId xmlns:a16="http://schemas.microsoft.com/office/drawing/2014/main" val="3960321905"/>
                    </a:ext>
                  </a:extLst>
                </a:gridCol>
              </a:tblGrid>
              <a:tr h="370840">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Source</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FY 16-17</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FY 17-18</a:t>
                      </a:r>
                    </a:p>
                  </a:txBody>
                  <a:tcPr marL="9525" marR="9525" marT="9525" marB="0" anchor="ctr">
                    <a:solidFill>
                      <a:srgbClr val="4C6679"/>
                    </a:solidFill>
                  </a:tcPr>
                </a:tc>
                <a:tc>
                  <a:txBody>
                    <a:bodyPr/>
                    <a:lstStyle/>
                    <a:p>
                      <a:pPr algn="ctr" fontAlgn="b"/>
                      <a:endParaRPr lang="en-US" sz="1800" b="1" i="0" u="sng" strike="noStrike" dirty="0">
                        <a:solidFill>
                          <a:schemeClr val="bg1"/>
                        </a:solidFill>
                        <a:effectLst/>
                        <a:latin typeface="Segoe UI" panose="020B0502040204020203" pitchFamily="34" charset="0"/>
                        <a:cs typeface="Segoe UI" panose="020B0502040204020203" pitchFamily="34" charset="0"/>
                      </a:endParaRPr>
                    </a:p>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FY 18-19</a:t>
                      </a:r>
                    </a:p>
                    <a:p>
                      <a:pPr algn="ctr" fontAlgn="b"/>
                      <a:endParaRPr lang="en-US" sz="18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ctr">
                    <a:solidFill>
                      <a:srgbClr val="4C6679"/>
                    </a:solidFill>
                  </a:tcPr>
                </a:tc>
                <a:extLst>
                  <a:ext uri="{0D108BD9-81ED-4DB2-BD59-A6C34878D82A}">
                    <a16:rowId xmlns:a16="http://schemas.microsoft.com/office/drawing/2014/main" val="3156983742"/>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Recurring</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1,283,844</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2,107,352</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1,735,361</a:t>
                      </a:r>
                    </a:p>
                  </a:txBody>
                  <a:tcPr marL="9525" marR="9525" marT="9525" marB="0" anchor="ctr"/>
                </a:tc>
                <a:extLst>
                  <a:ext uri="{0D108BD9-81ED-4DB2-BD59-A6C34878D82A}">
                    <a16:rowId xmlns:a16="http://schemas.microsoft.com/office/drawing/2014/main" val="2048771618"/>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Non-Recurring</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a:t>
                      </a:r>
                    </a:p>
                  </a:txBody>
                  <a:tcPr marL="9525" marR="9525" marT="9525" marB="0" anchor="ctr"/>
                </a:tc>
                <a:extLst>
                  <a:ext uri="{0D108BD9-81ED-4DB2-BD59-A6C34878D82A}">
                    <a16:rowId xmlns:a16="http://schemas.microsoft.com/office/drawing/2014/main" val="78689037"/>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Other</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9,363,710</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27,250,667</a:t>
                      </a:r>
                    </a:p>
                  </a:txBody>
                  <a:tcPr marL="9525" marR="9525" marT="9525" marB="0" anchor="ct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7,431,337</a:t>
                      </a:r>
                    </a:p>
                  </a:txBody>
                  <a:tcPr marL="9525" marR="9525" marT="9525" marB="0" anchor="ctr"/>
                </a:tc>
                <a:extLst>
                  <a:ext uri="{0D108BD9-81ED-4DB2-BD59-A6C34878D82A}">
                    <a16:rowId xmlns:a16="http://schemas.microsoft.com/office/drawing/2014/main" val="1002883384"/>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Federal</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a:t>
                      </a:r>
                      <a:endParaRPr lang="en-US" sz="1800" b="0" i="0" u="sng"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6913770"/>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Total</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10,647,554</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29,358,019</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 $           9,166,698</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0350247"/>
                  </a:ext>
                </a:extLst>
              </a:tr>
              <a:tr h="370840">
                <a:tc>
                  <a:txBody>
                    <a:bodyPr/>
                    <a:lstStyle/>
                    <a:p>
                      <a:endParaRPr lang="en-US" sz="1800" dirty="0">
                        <a:solidFill>
                          <a:srgbClr val="254149"/>
                        </a:solidFill>
                        <a:latin typeface="Segoe UI" panose="020B0502040204020203" pitchFamily="34" charset="0"/>
                        <a:cs typeface="Segoe UI" panose="020B0502040204020203" pitchFamily="34" charset="0"/>
                      </a:endParaRPr>
                    </a:p>
                  </a:txBody>
                  <a:tcPr anchor="ctr"/>
                </a:tc>
                <a:tc>
                  <a:txBody>
                    <a:bodyPr/>
                    <a:lstStyle/>
                    <a:p>
                      <a:endParaRPr lang="en-US" sz="1800" dirty="0">
                        <a:solidFill>
                          <a:srgbClr val="254149"/>
                        </a:solidFill>
                        <a:latin typeface="Segoe UI" panose="020B0502040204020203" pitchFamily="34" charset="0"/>
                        <a:cs typeface="Segoe UI" panose="020B0502040204020203" pitchFamily="34" charset="0"/>
                      </a:endParaRPr>
                    </a:p>
                  </a:txBody>
                  <a:tcPr anchor="ctr"/>
                </a:tc>
                <a:tc>
                  <a:txBody>
                    <a:bodyPr/>
                    <a:lstStyle/>
                    <a:p>
                      <a:endParaRPr lang="en-US" sz="1800" dirty="0">
                        <a:latin typeface="Segoe UI" panose="020B0502040204020203" pitchFamily="34" charset="0"/>
                        <a:cs typeface="Segoe UI" panose="020B0502040204020203" pitchFamily="34" charset="0"/>
                      </a:endParaRPr>
                    </a:p>
                  </a:txBody>
                  <a:tcPr anchor="ctr"/>
                </a:tc>
                <a:tc>
                  <a:txBody>
                    <a:bodyPr/>
                    <a:lstStyle/>
                    <a:p>
                      <a:endParaRPr lang="en-US" sz="1800" dirty="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30128713"/>
                  </a:ext>
                </a:extLst>
              </a:tr>
              <a:tr h="370840">
                <a:tc gridSpan="4">
                  <a:txBody>
                    <a:bodyPr/>
                    <a:lstStyle/>
                    <a:p>
                      <a:pPr algn="l" fontAlgn="b"/>
                      <a:endParaRPr lang="en-US" sz="180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ctr"/>
                </a:tc>
                <a:tc hMerge="1">
                  <a:txBody>
                    <a:bodyPr/>
                    <a:lstStyle/>
                    <a:p>
                      <a:endParaRPr lang="en-US" sz="1800" dirty="0">
                        <a:latin typeface="Segoe UI" panose="020B0502040204020203" pitchFamily="34" charset="0"/>
                        <a:cs typeface="Segoe UI" panose="020B0502040204020203" pitchFamily="34" charset="0"/>
                      </a:endParaRPr>
                    </a:p>
                  </a:txBody>
                  <a:tcPr/>
                </a:tc>
                <a:tc hMerge="1">
                  <a:txBody>
                    <a:bodyPr/>
                    <a:lstStyle/>
                    <a:p>
                      <a:endParaRPr lang="en-US" sz="1800" dirty="0">
                        <a:latin typeface="Segoe UI" panose="020B0502040204020203" pitchFamily="34" charset="0"/>
                        <a:cs typeface="Segoe UI" panose="020B0502040204020203" pitchFamily="34" charset="0"/>
                      </a:endParaRPr>
                    </a:p>
                  </a:txBody>
                  <a:tcPr/>
                </a:tc>
                <a:tc hMerge="1">
                  <a:txBody>
                    <a:bodyPr/>
                    <a:lstStyle/>
                    <a:p>
                      <a:endParaRPr lang="en-US" sz="18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793185972"/>
                  </a:ext>
                </a:extLst>
              </a:tr>
            </a:tbl>
          </a:graphicData>
        </a:graphic>
      </p:graphicFrame>
    </p:spTree>
    <p:extLst>
      <p:ext uri="{BB962C8B-B14F-4D97-AF65-F5344CB8AC3E}">
        <p14:creationId xmlns:p14="http://schemas.microsoft.com/office/powerpoint/2010/main" val="4180984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FY20</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Revenue Budget with Anticipated Funding</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9" name="Chart 8">
            <a:extLst>
              <a:ext uri="{FF2B5EF4-FFF2-40B4-BE49-F238E27FC236}">
                <a16:creationId xmlns:a16="http://schemas.microsoft.com/office/drawing/2014/main" id="{FCABAE10-C8D0-4F08-9E36-D33E4A95F594}"/>
              </a:ext>
            </a:extLst>
          </p:cNvPr>
          <p:cNvGraphicFramePr>
            <a:graphicFrameLocks/>
          </p:cNvGraphicFramePr>
          <p:nvPr>
            <p:extLst>
              <p:ext uri="{D42A27DB-BD31-4B8C-83A1-F6EECF244321}">
                <p14:modId xmlns:p14="http://schemas.microsoft.com/office/powerpoint/2010/main" val="912718739"/>
              </p:ext>
            </p:extLst>
          </p:nvPr>
        </p:nvGraphicFramePr>
        <p:xfrm>
          <a:off x="1765465" y="739186"/>
          <a:ext cx="10426535" cy="61188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266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Mission for Higher Ed in S.C.</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TextBox 3"/>
          <p:cNvSpPr txBox="1"/>
          <p:nvPr/>
        </p:nvSpPr>
        <p:spPr>
          <a:xfrm>
            <a:off x="2800350" y="1152907"/>
            <a:ext cx="7620000" cy="1823576"/>
          </a:xfrm>
          <a:prstGeom prst="rect">
            <a:avLst/>
          </a:prstGeom>
          <a:noFill/>
        </p:spPr>
        <p:txBody>
          <a:bodyPr wrap="square" rtlCol="0">
            <a:spAutoFit/>
          </a:bodyPr>
          <a:lstStyle/>
          <a:p>
            <a:pPr algn="ctr">
              <a:lnSpc>
                <a:spcPct val="150000"/>
              </a:lnSpc>
            </a:pPr>
            <a:r>
              <a:rPr lang="en-US" sz="1900" b="1" dirty="0">
                <a:solidFill>
                  <a:srgbClr val="254149"/>
                </a:solidFill>
                <a:latin typeface="Segoe UI" panose="020B0502040204020203" pitchFamily="34" charset="0"/>
                <a:cs typeface="Segoe UI" panose="020B0502040204020203" pitchFamily="34" charset="0"/>
              </a:rPr>
              <a:t>Section 59-103-15(A) of the S.C. Code of Laws</a:t>
            </a:r>
          </a:p>
          <a:p>
            <a:pPr algn="ctr">
              <a:lnSpc>
                <a:spcPct val="150000"/>
              </a:lnSpc>
            </a:pPr>
            <a:r>
              <a:rPr lang="en-US" sz="1400" dirty="0">
                <a:solidFill>
                  <a:srgbClr val="254149"/>
                </a:solidFill>
                <a:latin typeface="Segoe UI" panose="020B0502040204020203" pitchFamily="34" charset="0"/>
                <a:cs typeface="Segoe UI" panose="020B0502040204020203" pitchFamily="34" charset="0"/>
              </a:rPr>
              <a:t>The General Assembly has determined that the mission for higher education in South Carolina is to be a global leader in providing a coordinated, comprehensive system of excellence in education by providing instruction, research, and life-long learning opportunities which are focused on economic development and benefit the State of South Carolina.</a:t>
            </a:r>
          </a:p>
        </p:txBody>
      </p:sp>
      <p:graphicFrame>
        <p:nvGraphicFramePr>
          <p:cNvPr id="5" name="Diagram 4"/>
          <p:cNvGraphicFramePr/>
          <p:nvPr>
            <p:extLst>
              <p:ext uri="{D42A27DB-BD31-4B8C-83A1-F6EECF244321}">
                <p14:modId xmlns:p14="http://schemas.microsoft.com/office/powerpoint/2010/main" val="2857676372"/>
              </p:ext>
            </p:extLst>
          </p:nvPr>
        </p:nvGraphicFramePr>
        <p:xfrm>
          <a:off x="2438640" y="3076869"/>
          <a:ext cx="9383668" cy="34075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118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FY20</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Expense Budget with Anticipated Funding</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8FA1DD40-7B57-442D-91A3-507282058706}"/>
              </a:ext>
            </a:extLst>
          </p:cNvPr>
          <p:cNvGraphicFramePr>
            <a:graphicFrameLocks/>
          </p:cNvGraphicFramePr>
          <p:nvPr>
            <p:extLst>
              <p:ext uri="{D42A27DB-BD31-4B8C-83A1-F6EECF244321}">
                <p14:modId xmlns:p14="http://schemas.microsoft.com/office/powerpoint/2010/main" val="4207359122"/>
              </p:ext>
            </p:extLst>
          </p:nvPr>
        </p:nvGraphicFramePr>
        <p:xfrm>
          <a:off x="1765465" y="787782"/>
          <a:ext cx="10426535" cy="60702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9007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Recurring Requests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3104208756"/>
              </p:ext>
            </p:extLst>
          </p:nvPr>
        </p:nvGraphicFramePr>
        <p:xfrm>
          <a:off x="2860675" y="1295135"/>
          <a:ext cx="8740776" cy="4820920"/>
        </p:xfrm>
        <a:graphic>
          <a:graphicData uri="http://schemas.openxmlformats.org/drawingml/2006/table">
            <a:tbl>
              <a:tblPr firstRow="1" bandRow="1">
                <a:tableStyleId>{F5AB1C69-6EDB-4FF4-983F-18BD219EF322}</a:tableStyleId>
              </a:tblPr>
              <a:tblGrid>
                <a:gridCol w="1954212">
                  <a:extLst>
                    <a:ext uri="{9D8B030D-6E8A-4147-A177-3AD203B41FA5}">
                      <a16:colId xmlns:a16="http://schemas.microsoft.com/office/drawing/2014/main" val="1518917485"/>
                    </a:ext>
                  </a:extLst>
                </a:gridCol>
                <a:gridCol w="1271588">
                  <a:extLst>
                    <a:ext uri="{9D8B030D-6E8A-4147-A177-3AD203B41FA5}">
                      <a16:colId xmlns:a16="http://schemas.microsoft.com/office/drawing/2014/main" val="3525803533"/>
                    </a:ext>
                  </a:extLst>
                </a:gridCol>
                <a:gridCol w="5514976">
                  <a:extLst>
                    <a:ext uri="{9D8B030D-6E8A-4147-A177-3AD203B41FA5}">
                      <a16:colId xmlns:a16="http://schemas.microsoft.com/office/drawing/2014/main" val="400394476"/>
                    </a:ext>
                  </a:extLst>
                </a:gridCol>
              </a:tblGrid>
              <a:tr h="0">
                <a:tc>
                  <a:txBody>
                    <a:bodyPr/>
                    <a:lstStyle/>
                    <a:p>
                      <a:r>
                        <a:rPr lang="en-US" sz="1600" dirty="0">
                          <a:latin typeface="Segoe UI" panose="020B0502040204020203" pitchFamily="34" charset="0"/>
                          <a:cs typeface="Segoe UI" panose="020B0502040204020203" pitchFamily="34" charset="0"/>
                        </a:rPr>
                        <a:t>Request</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Amount Requested</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Description</a:t>
                      </a:r>
                      <a:r>
                        <a:rPr lang="en-US" sz="1600" baseline="0" dirty="0">
                          <a:latin typeface="Segoe UI" panose="020B0502040204020203" pitchFamily="34" charset="0"/>
                          <a:cs typeface="Segoe UI" panose="020B0502040204020203" pitchFamily="34" charset="0"/>
                        </a:rPr>
                        <a:t> of Request</a:t>
                      </a:r>
                      <a:endParaRPr lang="en-US" sz="1600" dirty="0">
                        <a:latin typeface="Segoe UI" panose="020B0502040204020203" pitchFamily="34" charset="0"/>
                        <a:cs typeface="Segoe UI" panose="020B0502040204020203" pitchFamily="34" charset="0"/>
                      </a:endParaRPr>
                    </a:p>
                  </a:txBody>
                  <a:tcPr>
                    <a:solidFill>
                      <a:srgbClr val="4C6679"/>
                    </a:solidFill>
                  </a:tcPr>
                </a:tc>
                <a:extLst>
                  <a:ext uri="{0D108BD9-81ED-4DB2-BD59-A6C34878D82A}">
                    <a16:rowId xmlns:a16="http://schemas.microsoft.com/office/drawing/2014/main" val="2340986072"/>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Need-Based</a:t>
                      </a:r>
                      <a:r>
                        <a:rPr lang="en-US" sz="1400" baseline="0" dirty="0">
                          <a:solidFill>
                            <a:srgbClr val="254149"/>
                          </a:solidFill>
                          <a:latin typeface="Segoe UI" panose="020B0502040204020203" pitchFamily="34" charset="0"/>
                          <a:cs typeface="Segoe UI" panose="020B0502040204020203" pitchFamily="34" charset="0"/>
                        </a:rPr>
                        <a:t> Grants</a:t>
                      </a:r>
                      <a:endParaRPr lang="en-US" sz="1400" dirty="0">
                        <a:solidFill>
                          <a:srgbClr val="254149"/>
                        </a:solidFill>
                        <a:latin typeface="Segoe UI" panose="020B0502040204020203" pitchFamily="34" charset="0"/>
                        <a:cs typeface="Segoe UI" panose="020B0502040204020203" pitchFamily="34" charset="0"/>
                      </a:endParaRP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$1,500,000</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Last year, the Need-Based grant program received over $1.6 million additional dollars in the Lottery. Affordability of a college education continues to be an important issue, especially to students in need. Tuition and fees increased 2.39% and 3.17% in FY 2018-19 at four- and two-year South Carolina institutions, respectively.</a:t>
                      </a:r>
                    </a:p>
                  </a:txBody>
                  <a:tcPr/>
                </a:tc>
                <a:extLst>
                  <a:ext uri="{0D108BD9-81ED-4DB2-BD59-A6C34878D82A}">
                    <a16:rowId xmlns:a16="http://schemas.microsoft.com/office/drawing/2014/main" val="1469301668"/>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Technology Needs and Information Security</a:t>
                      </a:r>
                      <a:r>
                        <a:rPr lang="en-US" sz="1400" baseline="0" dirty="0">
                          <a:solidFill>
                            <a:srgbClr val="254149"/>
                          </a:solidFill>
                          <a:latin typeface="Segoe UI" panose="020B0502040204020203" pitchFamily="34" charset="0"/>
                          <a:cs typeface="Segoe UI" panose="020B0502040204020203" pitchFamily="34" charset="0"/>
                        </a:rPr>
                        <a:t> Initiatives</a:t>
                      </a:r>
                      <a:endParaRPr lang="en-US" sz="1400" dirty="0">
                        <a:solidFill>
                          <a:srgbClr val="254149"/>
                        </a:solidFill>
                        <a:latin typeface="Segoe UI" panose="020B0502040204020203" pitchFamily="34" charset="0"/>
                        <a:cs typeface="Segoe UI" panose="020B0502040204020203" pitchFamily="34" charset="0"/>
                      </a:endParaRP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$130,000</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Additional funds will provide increased support for data collection capabilities and security initiatives related to state-mandated policies and procedures for data security.</a:t>
                      </a:r>
                    </a:p>
                  </a:txBody>
                  <a:tcPr/>
                </a:tc>
                <a:extLst>
                  <a:ext uri="{0D108BD9-81ED-4DB2-BD59-A6C34878D82A}">
                    <a16:rowId xmlns:a16="http://schemas.microsoft.com/office/drawing/2014/main" val="542046087"/>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Agency Operating Support for Core Mission Functions</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$1,155,467</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Funding</a:t>
                      </a:r>
                      <a:r>
                        <a:rPr lang="en-US" sz="1400" baseline="0" dirty="0">
                          <a:solidFill>
                            <a:srgbClr val="254149"/>
                          </a:solidFill>
                          <a:latin typeface="Segoe UI" panose="020B0502040204020203" pitchFamily="34" charset="0"/>
                          <a:cs typeface="Segoe UI" panose="020B0502040204020203" pitchFamily="34" charset="0"/>
                        </a:rPr>
                        <a:t> for twelve new positions to fulfill statutorily required mandates.</a:t>
                      </a:r>
                      <a:endParaRPr lang="en-US" sz="14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78635121"/>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Legal Staffing</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$100,000</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Supports agency needs for legal advice and support.</a:t>
                      </a:r>
                    </a:p>
                  </a:txBody>
                  <a:tcPr/>
                </a:tc>
                <a:extLst>
                  <a:ext uri="{0D108BD9-81ED-4DB2-BD59-A6C34878D82A}">
                    <a16:rowId xmlns:a16="http://schemas.microsoft.com/office/drawing/2014/main" val="1256392183"/>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SREB Contract Programs &amp; Assessments</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$613,721</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Provides SC students access to academic programs not available in SC at in-state rates through SREB’s Academic Common Market.</a:t>
                      </a:r>
                    </a:p>
                  </a:txBody>
                  <a:tcPr/>
                </a:tc>
                <a:extLst>
                  <a:ext uri="{0D108BD9-81ED-4DB2-BD59-A6C34878D82A}">
                    <a16:rowId xmlns:a16="http://schemas.microsoft.com/office/drawing/2014/main" val="2111934348"/>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State Electronic Library – PASCAL</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$1,500,000</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Supports ongoing expenditures for library content and ongoing infrastructure costs. </a:t>
                      </a:r>
                    </a:p>
                  </a:txBody>
                  <a:tcPr/>
                </a:tc>
                <a:extLst>
                  <a:ext uri="{0D108BD9-81ED-4DB2-BD59-A6C34878D82A}">
                    <a16:rowId xmlns:a16="http://schemas.microsoft.com/office/drawing/2014/main" val="2279946431"/>
                  </a:ext>
                </a:extLst>
              </a:tr>
            </a:tbl>
          </a:graphicData>
        </a:graphic>
      </p:graphicFrame>
    </p:spTree>
    <p:extLst>
      <p:ext uri="{BB962C8B-B14F-4D97-AF65-F5344CB8AC3E}">
        <p14:creationId xmlns:p14="http://schemas.microsoft.com/office/powerpoint/2010/main" val="2685548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Non-Recurring Requests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4123398960"/>
              </p:ext>
            </p:extLst>
          </p:nvPr>
        </p:nvGraphicFramePr>
        <p:xfrm>
          <a:off x="3054945" y="1986473"/>
          <a:ext cx="8740776" cy="1339347"/>
        </p:xfrm>
        <a:graphic>
          <a:graphicData uri="http://schemas.openxmlformats.org/drawingml/2006/table">
            <a:tbl>
              <a:tblPr firstRow="1" bandRow="1">
                <a:tableStyleId>{F5AB1C69-6EDB-4FF4-983F-18BD219EF322}</a:tableStyleId>
              </a:tblPr>
              <a:tblGrid>
                <a:gridCol w="1954212">
                  <a:extLst>
                    <a:ext uri="{9D8B030D-6E8A-4147-A177-3AD203B41FA5}">
                      <a16:colId xmlns:a16="http://schemas.microsoft.com/office/drawing/2014/main" val="1518917485"/>
                    </a:ext>
                  </a:extLst>
                </a:gridCol>
                <a:gridCol w="1271588">
                  <a:extLst>
                    <a:ext uri="{9D8B030D-6E8A-4147-A177-3AD203B41FA5}">
                      <a16:colId xmlns:a16="http://schemas.microsoft.com/office/drawing/2014/main" val="3525803533"/>
                    </a:ext>
                  </a:extLst>
                </a:gridCol>
                <a:gridCol w="5514976">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Request</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Amount Requested</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Description</a:t>
                      </a:r>
                      <a:r>
                        <a:rPr lang="en-US" sz="1600" baseline="0" dirty="0">
                          <a:latin typeface="Segoe UI" panose="020B0502040204020203" pitchFamily="34" charset="0"/>
                          <a:cs typeface="Segoe UI" panose="020B0502040204020203" pitchFamily="34" charset="0"/>
                        </a:rPr>
                        <a:t> of Request</a:t>
                      </a:r>
                      <a:endParaRPr lang="en-US" sz="1600" dirty="0">
                        <a:latin typeface="Segoe UI" panose="020B0502040204020203" pitchFamily="34" charset="0"/>
                        <a:cs typeface="Segoe UI" panose="020B0502040204020203" pitchFamily="34" charset="0"/>
                      </a:endParaRPr>
                    </a:p>
                  </a:txBody>
                  <a:tcPr>
                    <a:solidFill>
                      <a:srgbClr val="4C6679"/>
                    </a:solidFill>
                  </a:tcPr>
                </a:tc>
                <a:extLst>
                  <a:ext uri="{0D108BD9-81ED-4DB2-BD59-A6C34878D82A}">
                    <a16:rowId xmlns:a16="http://schemas.microsoft.com/office/drawing/2014/main" val="2340986072"/>
                  </a:ext>
                </a:extLst>
              </a:tr>
              <a:tr h="370840">
                <a:tc>
                  <a:txBody>
                    <a:bodyPr/>
                    <a:lstStyle/>
                    <a:p>
                      <a:r>
                        <a:rPr lang="en-US" sz="1400" dirty="0">
                          <a:solidFill>
                            <a:srgbClr val="254149"/>
                          </a:solidFill>
                          <a:latin typeface="Segoe UI" panose="020B0502040204020203" pitchFamily="34" charset="0"/>
                          <a:cs typeface="Segoe UI" panose="020B0502040204020203" pitchFamily="34" charset="0"/>
                        </a:rPr>
                        <a:t>Non-Recurring Technology Upgrades</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$250,000</a:t>
                      </a:r>
                    </a:p>
                  </a:txBody>
                  <a:tcPr/>
                </a:tc>
                <a:tc>
                  <a:txBody>
                    <a:bodyPr/>
                    <a:lstStyle/>
                    <a:p>
                      <a:r>
                        <a:rPr lang="en-US" sz="1400" dirty="0">
                          <a:solidFill>
                            <a:srgbClr val="254149"/>
                          </a:solidFill>
                          <a:latin typeface="Segoe UI" panose="020B0502040204020203" pitchFamily="34" charset="0"/>
                          <a:cs typeface="Segoe UI" panose="020B0502040204020203" pitchFamily="34" charset="0"/>
                        </a:rPr>
                        <a:t>Supports upgrades to CHE’s current business intelligence tools and data warehouse platform.</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2256999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Capital</a:t>
            </a: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 Requests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7" name="Text Box 4"/>
          <p:cNvSpPr txBox="1">
            <a:spLocks noChangeArrowheads="1"/>
          </p:cNvSpPr>
          <p:nvPr/>
        </p:nvSpPr>
        <p:spPr bwMode="auto">
          <a:xfrm>
            <a:off x="5491650" y="2750749"/>
            <a:ext cx="2413089" cy="84422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lnSpc>
                <a:spcPct val="200000"/>
              </a:lnSpc>
              <a:spcBef>
                <a:spcPct val="0"/>
              </a:spcBef>
              <a:spcAft>
                <a:spcPts val="400"/>
              </a:spcAft>
              <a:defRPr/>
            </a:pPr>
            <a:r>
              <a:rPr lang="en-US" altLang="en-US" sz="2000" dirty="0">
                <a:solidFill>
                  <a:srgbClr val="254149"/>
                </a:solidFill>
                <a:latin typeface="Segoe UI" panose="020B0502040204020203" pitchFamily="34" charset="0"/>
                <a:cs typeface="Segoe UI" panose="020B0502040204020203" pitchFamily="34" charset="0"/>
              </a:rPr>
              <a:t>No Capital Requests</a:t>
            </a:r>
          </a:p>
        </p:txBody>
      </p:sp>
    </p:spTree>
    <p:extLst>
      <p:ext uri="{BB962C8B-B14F-4D97-AF65-F5344CB8AC3E}">
        <p14:creationId xmlns:p14="http://schemas.microsoft.com/office/powerpoint/2010/main" val="3510058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Federal Fund Requests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7" name="Text Box 4"/>
          <p:cNvSpPr txBox="1">
            <a:spLocks noChangeArrowheads="1"/>
          </p:cNvSpPr>
          <p:nvPr/>
        </p:nvSpPr>
        <p:spPr bwMode="auto">
          <a:xfrm>
            <a:off x="5084554" y="2800853"/>
            <a:ext cx="3213939" cy="84422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lnSpc>
                <a:spcPct val="200000"/>
              </a:lnSpc>
              <a:spcBef>
                <a:spcPct val="0"/>
              </a:spcBef>
              <a:spcAft>
                <a:spcPts val="400"/>
              </a:spcAft>
              <a:defRPr/>
            </a:pPr>
            <a:r>
              <a:rPr lang="en-US" altLang="en-US" sz="2000" dirty="0">
                <a:solidFill>
                  <a:srgbClr val="254149"/>
                </a:solidFill>
                <a:latin typeface="Segoe UI" panose="020B0502040204020203" pitchFamily="34" charset="0"/>
                <a:cs typeface="Segoe UI" panose="020B0502040204020203" pitchFamily="34" charset="0"/>
              </a:rPr>
              <a:t>No Federal Fund Requests</a:t>
            </a:r>
          </a:p>
        </p:txBody>
      </p:sp>
    </p:spTree>
    <p:extLst>
      <p:ext uri="{BB962C8B-B14F-4D97-AF65-F5344CB8AC3E}">
        <p14:creationId xmlns:p14="http://schemas.microsoft.com/office/powerpoint/2010/main" val="1449358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FTE Request – 12 FTE’s to Fulfill Statutory Mandates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3340404120"/>
              </p:ext>
            </p:extLst>
          </p:nvPr>
        </p:nvGraphicFramePr>
        <p:xfrm>
          <a:off x="2860674" y="1295135"/>
          <a:ext cx="8481643" cy="5306708"/>
        </p:xfrm>
        <a:graphic>
          <a:graphicData uri="http://schemas.openxmlformats.org/drawingml/2006/table">
            <a:tbl>
              <a:tblPr firstRow="1" bandRow="1">
                <a:tableStyleId>{F5AB1C69-6EDB-4FF4-983F-18BD219EF322}</a:tableStyleId>
              </a:tblPr>
              <a:tblGrid>
                <a:gridCol w="2418133">
                  <a:extLst>
                    <a:ext uri="{9D8B030D-6E8A-4147-A177-3AD203B41FA5}">
                      <a16:colId xmlns:a16="http://schemas.microsoft.com/office/drawing/2014/main" val="1518917485"/>
                    </a:ext>
                  </a:extLst>
                </a:gridCol>
                <a:gridCol w="1337315">
                  <a:extLst>
                    <a:ext uri="{9D8B030D-6E8A-4147-A177-3AD203B41FA5}">
                      <a16:colId xmlns:a16="http://schemas.microsoft.com/office/drawing/2014/main" val="3525803533"/>
                    </a:ext>
                  </a:extLst>
                </a:gridCol>
                <a:gridCol w="2235025">
                  <a:extLst>
                    <a:ext uri="{9D8B030D-6E8A-4147-A177-3AD203B41FA5}">
                      <a16:colId xmlns:a16="http://schemas.microsoft.com/office/drawing/2014/main" val="400394476"/>
                    </a:ext>
                  </a:extLst>
                </a:gridCol>
                <a:gridCol w="2491170">
                  <a:extLst>
                    <a:ext uri="{9D8B030D-6E8A-4147-A177-3AD203B41FA5}">
                      <a16:colId xmlns:a16="http://schemas.microsoft.com/office/drawing/2014/main" val="179055847"/>
                    </a:ext>
                  </a:extLst>
                </a:gridCol>
              </a:tblGrid>
              <a:tr h="372087">
                <a:tc>
                  <a:txBody>
                    <a:bodyPr/>
                    <a:lstStyle/>
                    <a:p>
                      <a:r>
                        <a:rPr lang="en-US" sz="1600" dirty="0">
                          <a:solidFill>
                            <a:srgbClr val="254149"/>
                          </a:solidFill>
                          <a:latin typeface="Segoe UI" panose="020B0502040204020203" pitchFamily="34" charset="0"/>
                          <a:cs typeface="Segoe UI" panose="020B0502040204020203" pitchFamily="34" charset="0"/>
                        </a:rPr>
                        <a:t>FTE’s</a:t>
                      </a:r>
                    </a:p>
                  </a:txBody>
                  <a:tcPr>
                    <a:solidFill>
                      <a:srgbClr val="4C6679"/>
                    </a:solidFill>
                  </a:tcPr>
                </a:tc>
                <a:tc>
                  <a:txBody>
                    <a:bodyPr/>
                    <a:lstStyle/>
                    <a:p>
                      <a:r>
                        <a:rPr lang="en-US" sz="1600" dirty="0">
                          <a:solidFill>
                            <a:srgbClr val="254149"/>
                          </a:solidFill>
                          <a:latin typeface="Segoe UI" panose="020B0502040204020203" pitchFamily="34" charset="0"/>
                          <a:cs typeface="Segoe UI" panose="020B0502040204020203" pitchFamily="34" charset="0"/>
                        </a:rPr>
                        <a:t>Division</a:t>
                      </a:r>
                    </a:p>
                  </a:txBody>
                  <a:tcPr>
                    <a:solidFill>
                      <a:srgbClr val="4C6679"/>
                    </a:solidFill>
                  </a:tcPr>
                </a:tc>
                <a:tc>
                  <a:txBody>
                    <a:bodyPr/>
                    <a:lstStyle/>
                    <a:p>
                      <a:r>
                        <a:rPr lang="en-US" sz="1600" dirty="0">
                          <a:solidFill>
                            <a:srgbClr val="254149"/>
                          </a:solidFill>
                          <a:latin typeface="Segoe UI" panose="020B0502040204020203" pitchFamily="34" charset="0"/>
                          <a:cs typeface="Segoe UI" panose="020B0502040204020203" pitchFamily="34" charset="0"/>
                        </a:rPr>
                        <a:t>Funding</a:t>
                      </a:r>
                      <a:r>
                        <a:rPr lang="en-US" sz="1600" baseline="0" dirty="0">
                          <a:solidFill>
                            <a:srgbClr val="254149"/>
                          </a:solidFill>
                          <a:latin typeface="Segoe UI" panose="020B0502040204020203" pitchFamily="34" charset="0"/>
                          <a:cs typeface="Segoe UI" panose="020B0502040204020203" pitchFamily="34" charset="0"/>
                        </a:rPr>
                        <a:t> Source</a:t>
                      </a:r>
                      <a:endParaRPr lang="en-US" sz="1600" dirty="0">
                        <a:solidFill>
                          <a:srgbClr val="254149"/>
                        </a:solidFill>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solidFill>
                            <a:srgbClr val="254149"/>
                          </a:solidFill>
                          <a:latin typeface="Segoe UI" panose="020B0502040204020203" pitchFamily="34" charset="0"/>
                          <a:cs typeface="Segoe UI" panose="020B0502040204020203" pitchFamily="34" charset="0"/>
                        </a:rPr>
                        <a:t>Statutory Requirement</a:t>
                      </a:r>
                    </a:p>
                  </a:txBody>
                  <a:tcPr>
                    <a:solidFill>
                      <a:srgbClr val="4C6679"/>
                    </a:solidFill>
                  </a:tcPr>
                </a:tc>
                <a:extLst>
                  <a:ext uri="{0D108BD9-81ED-4DB2-BD59-A6C34878D82A}">
                    <a16:rowId xmlns:a16="http://schemas.microsoft.com/office/drawing/2014/main" val="2340986072"/>
                  </a:ext>
                </a:extLst>
              </a:tr>
              <a:tr h="956981">
                <a:tc>
                  <a:txBody>
                    <a:bodyPr/>
                    <a:lstStyle/>
                    <a:p>
                      <a:r>
                        <a:rPr lang="en-US" sz="1100" dirty="0">
                          <a:solidFill>
                            <a:srgbClr val="254149"/>
                          </a:solidFill>
                          <a:latin typeface="Segoe UI" panose="020B0502040204020203" pitchFamily="34" charset="0"/>
                          <a:cs typeface="Segoe UI" panose="020B0502040204020203" pitchFamily="34" charset="0"/>
                        </a:rPr>
                        <a:t>1 Program Manager III (Director)</a:t>
                      </a:r>
                    </a:p>
                    <a:p>
                      <a:r>
                        <a:rPr lang="en-US" sz="1100" dirty="0">
                          <a:solidFill>
                            <a:srgbClr val="254149"/>
                          </a:solidFill>
                          <a:latin typeface="Segoe UI" panose="020B0502040204020203" pitchFamily="34" charset="0"/>
                          <a:cs typeface="Segoe UI" panose="020B0502040204020203" pitchFamily="34" charset="0"/>
                        </a:rPr>
                        <a:t>1</a:t>
                      </a:r>
                      <a:r>
                        <a:rPr lang="en-US" sz="1100" baseline="0" dirty="0">
                          <a:solidFill>
                            <a:srgbClr val="254149"/>
                          </a:solidFill>
                          <a:latin typeface="Segoe UI" panose="020B0502040204020203" pitchFamily="34" charset="0"/>
                          <a:cs typeface="Segoe UI" panose="020B0502040204020203" pitchFamily="34" charset="0"/>
                        </a:rPr>
                        <a:t> Program Manager II</a:t>
                      </a:r>
                    </a:p>
                    <a:p>
                      <a:r>
                        <a:rPr lang="en-US" sz="1100" baseline="0" dirty="0">
                          <a:solidFill>
                            <a:srgbClr val="254149"/>
                          </a:solidFill>
                          <a:latin typeface="Segoe UI" panose="020B0502040204020203" pitchFamily="34" charset="0"/>
                          <a:cs typeface="Segoe UI" panose="020B0502040204020203" pitchFamily="34" charset="0"/>
                        </a:rPr>
                        <a:t>4 Program Manager I’s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solidFill>
                            <a:srgbClr val="254149"/>
                          </a:solidFill>
                          <a:latin typeface="Segoe UI" panose="020B0502040204020203" pitchFamily="34" charset="0"/>
                          <a:cs typeface="Segoe UI" panose="020B0502040204020203" pitchFamily="34" charset="0"/>
                        </a:rPr>
                        <a:t>1 Program Coordinator</a:t>
                      </a:r>
                      <a:r>
                        <a:rPr lang="en-US" sz="1100" baseline="0" dirty="0">
                          <a:solidFill>
                            <a:srgbClr val="254149"/>
                          </a:solidFill>
                          <a:latin typeface="Segoe UI" panose="020B0502040204020203" pitchFamily="34" charset="0"/>
                          <a:cs typeface="Segoe UI" panose="020B0502040204020203" pitchFamily="34" charset="0"/>
                        </a:rPr>
                        <a:t> I (Fiscal Affairs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Performance Funding (New Division)</a:t>
                      </a: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Performance Funding is a formula and process of evaluation required by</a:t>
                      </a:r>
                      <a:r>
                        <a:rPr lang="en-US" sz="1100" baseline="0" dirty="0">
                          <a:solidFill>
                            <a:srgbClr val="254149"/>
                          </a:solidFill>
                          <a:latin typeface="Segoe UI" panose="020B0502040204020203" pitchFamily="34" charset="0"/>
                          <a:cs typeface="Segoe UI" panose="020B0502040204020203" pitchFamily="34" charset="0"/>
                        </a:rPr>
                        <a:t> Section 59-103-50.</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469301668"/>
                  </a:ext>
                </a:extLst>
              </a:tr>
              <a:tr h="507392">
                <a:tc>
                  <a:txBody>
                    <a:bodyPr/>
                    <a:lstStyle/>
                    <a:p>
                      <a:r>
                        <a:rPr lang="en-US" sz="1100" dirty="0">
                          <a:solidFill>
                            <a:srgbClr val="254149"/>
                          </a:solidFill>
                          <a:latin typeface="Segoe UI" panose="020B0502040204020203" pitchFamily="34" charset="0"/>
                          <a:cs typeface="Segoe UI" panose="020B0502040204020203" pitchFamily="34" charset="0"/>
                        </a:rPr>
                        <a:t>1 Accountant/Fiscal Analyst III</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Fiscal Affairs</a:t>
                      </a: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Review of the annual</a:t>
                      </a:r>
                      <a:r>
                        <a:rPr lang="en-US" sz="1100" baseline="0" dirty="0">
                          <a:solidFill>
                            <a:srgbClr val="254149"/>
                          </a:solidFill>
                          <a:latin typeface="Segoe UI" panose="020B0502040204020203" pitchFamily="34" charset="0"/>
                          <a:cs typeface="Segoe UI" panose="020B0502040204020203" pitchFamily="34" charset="0"/>
                        </a:rPr>
                        <a:t> budget requests submitted by each institution of higher learning is required by Section 59-103-35</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542046087"/>
                  </a:ext>
                </a:extLst>
              </a:tr>
              <a:tr h="507392">
                <a:tc>
                  <a:txBody>
                    <a:bodyPr/>
                    <a:lstStyle/>
                    <a:p>
                      <a:r>
                        <a:rPr lang="en-US" sz="1100" dirty="0">
                          <a:solidFill>
                            <a:srgbClr val="254149"/>
                          </a:solidFill>
                          <a:latin typeface="Segoe UI" panose="020B0502040204020203" pitchFamily="34" charset="0"/>
                          <a:cs typeface="Segoe UI" panose="020B0502040204020203" pitchFamily="34" charset="0"/>
                        </a:rPr>
                        <a:t>1 Program Manager</a:t>
                      </a:r>
                      <a:r>
                        <a:rPr lang="en-US" sz="1100" baseline="0" dirty="0">
                          <a:solidFill>
                            <a:srgbClr val="254149"/>
                          </a:solidFill>
                          <a:latin typeface="Segoe UI" panose="020B0502040204020203" pitchFamily="34" charset="0"/>
                          <a:cs typeface="Segoe UI" panose="020B0502040204020203" pitchFamily="34" charset="0"/>
                        </a:rPr>
                        <a:t> I</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Academic Affairs</a:t>
                      </a: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Reducing duplication and increasing effectiveness</a:t>
                      </a:r>
                      <a:r>
                        <a:rPr lang="en-US" sz="1100" baseline="0" dirty="0">
                          <a:solidFill>
                            <a:srgbClr val="254149"/>
                          </a:solidFill>
                          <a:latin typeface="Segoe UI" panose="020B0502040204020203" pitchFamily="34" charset="0"/>
                          <a:cs typeface="Segoe UI" panose="020B0502040204020203" pitchFamily="34" charset="0"/>
                        </a:rPr>
                        <a:t> is required by Section 59-103-20(d)</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78635121"/>
                  </a:ext>
                </a:extLst>
              </a:tr>
              <a:tr h="411551">
                <a:tc>
                  <a:txBody>
                    <a:bodyPr/>
                    <a:lstStyle/>
                    <a:p>
                      <a:r>
                        <a:rPr lang="en-US" sz="1100" dirty="0">
                          <a:solidFill>
                            <a:srgbClr val="254149"/>
                          </a:solidFill>
                          <a:latin typeface="Segoe UI" panose="020B0502040204020203" pitchFamily="34" charset="0"/>
                          <a:cs typeface="Segoe UI" panose="020B0502040204020203" pitchFamily="34" charset="0"/>
                        </a:rPr>
                        <a:t>1 Program Manager</a:t>
                      </a:r>
                      <a:r>
                        <a:rPr lang="en-US" sz="1100" baseline="0" dirty="0">
                          <a:solidFill>
                            <a:srgbClr val="254149"/>
                          </a:solidFill>
                          <a:latin typeface="Segoe UI" panose="020B0502040204020203" pitchFamily="34" charset="0"/>
                          <a:cs typeface="Segoe UI" panose="020B0502040204020203" pitchFamily="34" charset="0"/>
                        </a:rPr>
                        <a:t> I</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Academic Affairs</a:t>
                      </a: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The “A Closer Look” publication within the Institutional</a:t>
                      </a:r>
                      <a:r>
                        <a:rPr lang="en-US" sz="1100" baseline="0" dirty="0">
                          <a:solidFill>
                            <a:srgbClr val="254149"/>
                          </a:solidFill>
                          <a:latin typeface="Segoe UI" panose="020B0502040204020203" pitchFamily="34" charset="0"/>
                          <a:cs typeface="Segoe UI" panose="020B0502040204020203" pitchFamily="34" charset="0"/>
                        </a:rPr>
                        <a:t> Effectiveness Program is required by Section 59-104-650</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256392183"/>
                  </a:ext>
                </a:extLst>
              </a:tr>
              <a:tr h="411551">
                <a:tc>
                  <a:txBody>
                    <a:bodyPr/>
                    <a:lstStyle/>
                    <a:p>
                      <a:r>
                        <a:rPr lang="en-US" sz="1100" dirty="0">
                          <a:solidFill>
                            <a:srgbClr val="254149"/>
                          </a:solidFill>
                          <a:latin typeface="Segoe UI" panose="020B0502040204020203" pitchFamily="34" charset="0"/>
                          <a:cs typeface="Segoe UI" panose="020B0502040204020203" pitchFamily="34" charset="0"/>
                        </a:rPr>
                        <a:t>1 Program Manager I</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Student</a:t>
                      </a:r>
                      <a:r>
                        <a:rPr lang="en-US" sz="1100" baseline="0" dirty="0">
                          <a:solidFill>
                            <a:srgbClr val="254149"/>
                          </a:solidFill>
                          <a:latin typeface="Segoe UI" panose="020B0502040204020203" pitchFamily="34" charset="0"/>
                          <a:cs typeface="Segoe UI" panose="020B0502040204020203" pitchFamily="34" charset="0"/>
                        </a:rPr>
                        <a:t> Affairs</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Working with the state’s public institutions</a:t>
                      </a:r>
                      <a:r>
                        <a:rPr lang="en-US" sz="1100" baseline="0" dirty="0">
                          <a:solidFill>
                            <a:srgbClr val="254149"/>
                          </a:solidFill>
                          <a:latin typeface="Segoe UI" panose="020B0502040204020203" pitchFamily="34" charset="0"/>
                          <a:cs typeface="Segoe UI" panose="020B0502040204020203" pitchFamily="34" charset="0"/>
                        </a:rPr>
                        <a:t> of higher education to develop information materials for middle and high school students on options of post-secondary education is required by Section 59-103-165</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111934348"/>
                  </a:ext>
                </a:extLst>
              </a:tr>
              <a:tr h="411551">
                <a:tc>
                  <a:txBody>
                    <a:bodyPr/>
                    <a:lstStyle/>
                    <a:p>
                      <a:r>
                        <a:rPr lang="en-US" sz="1100" dirty="0">
                          <a:solidFill>
                            <a:srgbClr val="254149"/>
                          </a:solidFill>
                          <a:latin typeface="Segoe UI" panose="020B0502040204020203" pitchFamily="34" charset="0"/>
                          <a:cs typeface="Segoe UI" panose="020B0502040204020203" pitchFamily="34" charset="0"/>
                        </a:rPr>
                        <a:t>1 Program Manager I</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Student Affairs</a:t>
                      </a:r>
                    </a:p>
                  </a:txBody>
                  <a:tcPr/>
                </a:tc>
                <a:tc>
                  <a:txBody>
                    <a:bodyPr/>
                    <a:lstStyle/>
                    <a:p>
                      <a:r>
                        <a:rPr lang="en-US" sz="1100" kern="1200" dirty="0">
                          <a:solidFill>
                            <a:srgbClr val="254149"/>
                          </a:solidFill>
                          <a:latin typeface="Segoe UI" panose="020B0502040204020203" pitchFamily="34" charset="0"/>
                          <a:ea typeface="+mn-ea"/>
                          <a:cs typeface="Segoe UI" panose="020B0502040204020203" pitchFamily="34" charset="0"/>
                        </a:rPr>
                        <a:t>General Funds</a:t>
                      </a:r>
                    </a:p>
                  </a:txBody>
                  <a:tcPr/>
                </a:tc>
                <a:tc>
                  <a:txBody>
                    <a:bodyPr/>
                    <a:lstStyle/>
                    <a:p>
                      <a:r>
                        <a:rPr lang="en-US" sz="1100" dirty="0">
                          <a:solidFill>
                            <a:srgbClr val="254149"/>
                          </a:solidFill>
                          <a:latin typeface="Segoe UI" panose="020B0502040204020203" pitchFamily="34" charset="0"/>
                          <a:cs typeface="Segoe UI" panose="020B0502040204020203" pitchFamily="34" charset="0"/>
                        </a:rPr>
                        <a:t>Conducting studies</a:t>
                      </a:r>
                      <a:r>
                        <a:rPr lang="en-US" sz="1100" baseline="0" dirty="0">
                          <a:solidFill>
                            <a:srgbClr val="254149"/>
                          </a:solidFill>
                          <a:latin typeface="Segoe UI" panose="020B0502040204020203" pitchFamily="34" charset="0"/>
                          <a:cs typeface="Segoe UI" panose="020B0502040204020203" pitchFamily="34" charset="0"/>
                        </a:rPr>
                        <a:t> and evaluations of developmental education in the state is required by Section 59-104-30</a:t>
                      </a:r>
                      <a:endParaRPr lang="en-US" sz="11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279946431"/>
                  </a:ext>
                </a:extLst>
              </a:tr>
            </a:tbl>
          </a:graphicData>
        </a:graphic>
      </p:graphicFrame>
    </p:spTree>
    <p:extLst>
      <p:ext uri="{BB962C8B-B14F-4D97-AF65-F5344CB8AC3E}">
        <p14:creationId xmlns:p14="http://schemas.microsoft.com/office/powerpoint/2010/main" val="2799586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317161712"/>
              </p:ext>
            </p:extLst>
          </p:nvPr>
        </p:nvGraphicFramePr>
        <p:xfrm>
          <a:off x="2987080" y="1152907"/>
          <a:ext cx="8400877" cy="5032253"/>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Contract for Services Program Fees) The amounts appropriated in this section for “Southern Regional Education Board Contract Programs” and “Southern Regional Education Board Dues” are to be used by the commission to pay to the Southern Regional Education Board the required contract fees for South Carolina students enrolled under the Contract for Services program of the Southern Regional Education Board, in specific degree programs in specified institutions and the Southern Regional Education Board membership dues. The funds appropriated may not be reduced to cover any budget reductions or be transferred for other purposes.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p>
                  </a:txBody>
                  <a:tcPr/>
                </a:tc>
                <a:extLst>
                  <a:ext uri="{0D108BD9-81ED-4DB2-BD59-A6C34878D82A}">
                    <a16:rowId xmlns:a16="http://schemas.microsoft.com/office/drawing/2014/main" val="4116173795"/>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11.2.</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African-American Loan Program) Of the funds appropriated to the Commission on Higher Education for the African-American Loan Program, 73.7 percent shall be distributed to South Carolina State University and 26.3 percent shall be distributed to Benedict College, and must be used for a loan program with the major focus of attracting African-American males to the teaching profession. The Commission of Higher Education shall act as the monitoring and reporting agency for the African-American Loan Program. Of the funds allocated according to this proviso, no more than ten percent shall be used for administrative purposes.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831729"/>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11.3.</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GEAR-UP) Funds appropriated for GEAR-UP shall be used for state grants programs to reach disadvantaged middle school students to improve their preparation for college. Eligible South Carolina public schools and public institutions of higher education shall cooperate with the Commission on Higher Education in the provision of services under the Gaining Early Awareness and Readiness for Undergraduate Programs (GEAR-UP) grant.</a:t>
                      </a:r>
                      <a:r>
                        <a:rPr lang="en-US" sz="1800" b="0" i="0" u="none" strike="noStrike" kern="1200" baseline="0" dirty="0">
                          <a:solidFill>
                            <a:schemeClr val="dk1"/>
                          </a:solidFill>
                          <a:latin typeface="+mn-lt"/>
                          <a:ea typeface="+mn-ea"/>
                          <a:cs typeface="+mn-cs"/>
                        </a:rPr>
                        <a:t> </a:t>
                      </a:r>
                      <a:endParaRPr lang="en-US" sz="12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00008259"/>
                  </a:ext>
                </a:extLst>
              </a:tr>
            </a:tbl>
          </a:graphicData>
        </a:graphic>
      </p:graphicFrame>
    </p:spTree>
    <p:extLst>
      <p:ext uri="{BB962C8B-B14F-4D97-AF65-F5344CB8AC3E}">
        <p14:creationId xmlns:p14="http://schemas.microsoft.com/office/powerpoint/2010/main" val="2508400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4022405770"/>
              </p:ext>
            </p:extLst>
          </p:nvPr>
        </p:nvGraphicFramePr>
        <p:xfrm>
          <a:off x="2987080" y="1152907"/>
          <a:ext cx="8400877" cy="5001011"/>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11.4.</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a:t>
                      </a:r>
                      <a:r>
                        <a:rPr lang="en-US" sz="1100" b="0" i="0" u="none" strike="noStrike" kern="1200" baseline="0" dirty="0" err="1">
                          <a:solidFill>
                            <a:schemeClr val="dk1"/>
                          </a:solidFill>
                          <a:latin typeface="+mn-lt"/>
                          <a:ea typeface="+mn-ea"/>
                          <a:cs typeface="+mn-cs"/>
                        </a:rPr>
                        <a:t>EPSCoR</a:t>
                      </a:r>
                      <a:r>
                        <a:rPr lang="en-US" sz="1100" b="0" i="0" u="none" strike="noStrike" kern="1200" baseline="0" dirty="0">
                          <a:solidFill>
                            <a:schemeClr val="dk1"/>
                          </a:solidFill>
                          <a:latin typeface="+mn-lt"/>
                          <a:ea typeface="+mn-ea"/>
                          <a:cs typeface="+mn-cs"/>
                        </a:rPr>
                        <a:t> Committee Representation) With the intent that the four-year teaching institutions receive a portion of </a:t>
                      </a:r>
                      <a:r>
                        <a:rPr lang="en-US" sz="1100" b="0" i="0" u="none" strike="noStrike" kern="1200" baseline="0" dirty="0" err="1">
                          <a:solidFill>
                            <a:schemeClr val="dk1"/>
                          </a:solidFill>
                          <a:latin typeface="+mn-lt"/>
                          <a:ea typeface="+mn-ea"/>
                          <a:cs typeface="+mn-cs"/>
                        </a:rPr>
                        <a:t>EPSCoR</a:t>
                      </a:r>
                      <a:r>
                        <a:rPr lang="en-US" sz="1100" b="0" i="0" u="none" strike="noStrike" kern="1200" baseline="0" dirty="0">
                          <a:solidFill>
                            <a:schemeClr val="dk1"/>
                          </a:solidFill>
                          <a:latin typeface="+mn-lt"/>
                          <a:ea typeface="+mn-ea"/>
                          <a:cs typeface="+mn-cs"/>
                        </a:rPr>
                        <a:t> funding, the State </a:t>
                      </a:r>
                      <a:r>
                        <a:rPr lang="en-US" sz="1100" b="0" i="0" u="none" strike="noStrike" kern="1200" baseline="0" dirty="0" err="1">
                          <a:solidFill>
                            <a:schemeClr val="dk1"/>
                          </a:solidFill>
                          <a:latin typeface="+mn-lt"/>
                          <a:ea typeface="+mn-ea"/>
                          <a:cs typeface="+mn-cs"/>
                        </a:rPr>
                        <a:t>EPSCoR</a:t>
                      </a:r>
                      <a:r>
                        <a:rPr lang="en-US" sz="1100" b="0" i="0" u="none" strike="noStrike" kern="1200" baseline="0" dirty="0">
                          <a:solidFill>
                            <a:schemeClr val="dk1"/>
                          </a:solidFill>
                          <a:latin typeface="+mn-lt"/>
                          <a:ea typeface="+mn-ea"/>
                          <a:cs typeface="+mn-cs"/>
                        </a:rPr>
                        <a:t> Committee shall have an executive committee consisting of one representative from each of the research institutions and one representative from the four-year teaching university sector.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p>
                  </a:txBody>
                  <a:tcPr/>
                </a:tc>
                <a:extLst>
                  <a:ext uri="{0D108BD9-81ED-4DB2-BD59-A6C34878D82A}">
                    <a16:rowId xmlns:a16="http://schemas.microsoft.com/office/drawing/2014/main" val="4116173795"/>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11.5.</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SREB Funds Exempt From Budget Cut) In the calculation of any across the board cut mandated by the Executive Budget Office or General Assembly, the amount which the Commission on Higher Education is appropriated for Southern Regional Education Board (SREB) Professional Scholarship Programs and Fees, Dues and Assessments shall be excluded from the Commission on Higher Education’s base budget. Funds appropriated for SREB programs may be carried forward into the current fiscal year and expended for the same purpose by the Commission on Higher Education.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831729"/>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11.6.</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Performance Improvement Pool Allocation) Of the funds appropriated to the Commission on Higher Education under Section II. Other Agencies &amp; Entities: Special Items: Performance Funding, eighty percent will be allocated to the </a:t>
                      </a:r>
                      <a:r>
                        <a:rPr lang="en-US" sz="1100" b="0" i="0" u="none" strike="noStrike" kern="1200" baseline="0" dirty="0" err="1">
                          <a:solidFill>
                            <a:schemeClr val="dk1"/>
                          </a:solidFill>
                          <a:latin typeface="+mn-lt"/>
                          <a:ea typeface="+mn-ea"/>
                          <a:cs typeface="+mn-cs"/>
                        </a:rPr>
                        <a:t>EPSCoR</a:t>
                      </a:r>
                      <a:r>
                        <a:rPr lang="en-US" sz="1100" b="0" i="0" u="none" strike="noStrike" kern="1200" baseline="0" dirty="0">
                          <a:solidFill>
                            <a:schemeClr val="dk1"/>
                          </a:solidFill>
                          <a:latin typeface="+mn-lt"/>
                          <a:ea typeface="+mn-ea"/>
                          <a:cs typeface="+mn-cs"/>
                        </a:rPr>
                        <a:t> program under the Commission on Higher Education to improve South Carolina’s research capabilities and twenty percent will be allocated to support the management education programs of the School of Business at South Carolina State University.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00008259"/>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11.7.</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Troop-to-Teachers) Members of the Armed Forces either active-duty, retired, or separated who are admitted to and enrolled in the South Carolina Troop-to-Teachers Alternative Route to Certification program are entitled to pay in-state rates at participating state institutions for requisite program work.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244786617"/>
                  </a:ext>
                </a:extLst>
              </a:tr>
            </a:tbl>
          </a:graphicData>
        </a:graphic>
      </p:graphicFrame>
    </p:spTree>
    <p:extLst>
      <p:ext uri="{BB962C8B-B14F-4D97-AF65-F5344CB8AC3E}">
        <p14:creationId xmlns:p14="http://schemas.microsoft.com/office/powerpoint/2010/main" val="1794885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 </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2279497053"/>
              </p:ext>
            </p:extLst>
          </p:nvPr>
        </p:nvGraphicFramePr>
        <p:xfrm>
          <a:off x="2971315" y="1272463"/>
          <a:ext cx="8400877" cy="4294129"/>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300" dirty="0">
                          <a:solidFill>
                            <a:srgbClr val="254149"/>
                          </a:solidFill>
                          <a:latin typeface="Segoe UI" panose="020B0502040204020203" pitchFamily="34" charset="0"/>
                          <a:cs typeface="Segoe UI" panose="020B0502040204020203" pitchFamily="34" charset="0"/>
                        </a:rPr>
                        <a:t>11.8.</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Need-Based Grants for Foster Youth) For the current academic year, youth in the custody of the Department of Social Services and attending a higher education institution in South Carolina are eligible for additional need-based grants funding of up to $2,000 above the $2,500 maximum. Foster youth must apply for these funds no later than May first, of the preceding year. All other grants, both state and federal, for which these foster youth are eligible must be applied first to the cost of attendance prior to using the additional need-based grant funding. If the cost of attendance for a foster youth is met with other grants and scholarships, then no additional need-based grant may be used. The Department of Social Services, in cooperation with the Commission on Higher Education will track the numbers of recipients of this additional need-based grant to determine its effectiveness in encouraging more foster youth to pursue a secondary education. No more than $100,000 may be expended from currently appropriated need-based grants funding for this additional assistance.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3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469301668"/>
                  </a:ext>
                </a:extLst>
              </a:tr>
              <a:tr h="370840">
                <a:tc>
                  <a:txBody>
                    <a:bodyPr/>
                    <a:lstStyle/>
                    <a:p>
                      <a:pPr>
                        <a:lnSpc>
                          <a:spcPct val="110000"/>
                        </a:lnSpc>
                      </a:pPr>
                      <a:r>
                        <a:rPr lang="en-US" sz="1300" dirty="0">
                          <a:solidFill>
                            <a:srgbClr val="254149"/>
                          </a:solidFill>
                          <a:latin typeface="Segoe UI" panose="020B0502040204020203" pitchFamily="34" charset="0"/>
                          <a:cs typeface="Segoe UI" panose="020B0502040204020203" pitchFamily="34" charset="0"/>
                        </a:rPr>
                        <a:t>11.9.</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Tuition Age) For the current fiscal year, the age limitation for those children of certain war veterans who may be admitted to any state-supported college, university, or post high school technical education institution free of tuition is suspended for eligible children that successfully appeal the Division of Veterans Affairs on the grounds of a serious extenuating health condition.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70939897"/>
                  </a:ext>
                </a:extLst>
              </a:tr>
            </a:tbl>
          </a:graphicData>
        </a:graphic>
      </p:graphicFrame>
    </p:spTree>
    <p:extLst>
      <p:ext uri="{BB962C8B-B14F-4D97-AF65-F5344CB8AC3E}">
        <p14:creationId xmlns:p14="http://schemas.microsoft.com/office/powerpoint/2010/main" val="1197035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 </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547740531"/>
              </p:ext>
            </p:extLst>
          </p:nvPr>
        </p:nvGraphicFramePr>
        <p:xfrm>
          <a:off x="2939785" y="1152907"/>
          <a:ext cx="8400877" cy="5477388"/>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150" dirty="0">
                          <a:solidFill>
                            <a:srgbClr val="254149"/>
                          </a:solidFill>
                          <a:latin typeface="Segoe UI" panose="020B0502040204020203" pitchFamily="34" charset="0"/>
                          <a:cs typeface="Segoe UI" panose="020B0502040204020203" pitchFamily="34" charset="0"/>
                        </a:rPr>
                        <a:t>11.10.</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LIFE and Palmetto Fellows Enhancement Stipends) In the current fiscal year before fall awards are made, to continue eligibility for LIFE and Palmetto Fellows Enhancement Stipends, students shall certify and the institutions shall verify that the student is meeting all requirements as stipulated by the policies established by the institution and the academic department to be enrolled as a declared major in an eligible program and is making academic progress toward completion of the student’s declared eligible major. These determinations are subject to the verification and audit of the Commission on Higher Education. Institutions shall return funds determined to have been awarded to ineligible students.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15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469301668"/>
                  </a:ext>
                </a:extLst>
              </a:tr>
              <a:tr h="370840">
                <a:tc>
                  <a:txBody>
                    <a:bodyPr/>
                    <a:lstStyle/>
                    <a:p>
                      <a:pPr>
                        <a:lnSpc>
                          <a:spcPct val="110000"/>
                        </a:lnSpc>
                      </a:pPr>
                      <a:r>
                        <a:rPr lang="en-US" sz="1150" dirty="0">
                          <a:solidFill>
                            <a:srgbClr val="254149"/>
                          </a:solidFill>
                          <a:latin typeface="Segoe UI" panose="020B0502040204020203" pitchFamily="34" charset="0"/>
                          <a:cs typeface="Segoe UI" panose="020B0502040204020203" pitchFamily="34" charset="0"/>
                        </a:rPr>
                        <a:t>11.11.</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a:t>
                      </a:r>
                      <a:r>
                        <a:rPr lang="en-US" sz="1100" b="0" i="0" u="none" strike="noStrike" kern="1200" baseline="0" dirty="0" err="1">
                          <a:solidFill>
                            <a:schemeClr val="dk1"/>
                          </a:solidFill>
                          <a:latin typeface="+mn-lt"/>
                          <a:ea typeface="+mn-ea"/>
                          <a:cs typeface="+mn-cs"/>
                        </a:rPr>
                        <a:t>SmartState</a:t>
                      </a:r>
                      <a:r>
                        <a:rPr lang="en-US" sz="1100" b="0" i="0" u="none" strike="noStrike" kern="1200" baseline="0" dirty="0">
                          <a:solidFill>
                            <a:schemeClr val="dk1"/>
                          </a:solidFill>
                          <a:latin typeface="+mn-lt"/>
                          <a:ea typeface="+mn-ea"/>
                          <a:cs typeface="+mn-cs"/>
                        </a:rPr>
                        <a:t>) The Commission on Higher Education is prohibited from expending any source of funds on the marketing of the </a:t>
                      </a:r>
                      <a:r>
                        <a:rPr lang="en-US" sz="1100" b="0" i="0" u="none" strike="noStrike" kern="1200" baseline="0" dirty="0" err="1">
                          <a:solidFill>
                            <a:schemeClr val="dk1"/>
                          </a:solidFill>
                          <a:latin typeface="+mn-lt"/>
                          <a:ea typeface="+mn-ea"/>
                          <a:cs typeface="+mn-cs"/>
                        </a:rPr>
                        <a:t>SmartState</a:t>
                      </a:r>
                      <a:r>
                        <a:rPr lang="en-US" sz="1100" b="0" i="0" u="none" strike="noStrike" kern="1200" baseline="0" dirty="0">
                          <a:solidFill>
                            <a:schemeClr val="dk1"/>
                          </a:solidFill>
                          <a:latin typeface="+mn-lt"/>
                          <a:ea typeface="+mn-ea"/>
                          <a:cs typeface="+mn-cs"/>
                        </a:rPr>
                        <a:t> Program.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15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70939897"/>
                  </a:ext>
                </a:extLst>
              </a:tr>
              <a:tr h="370840">
                <a:tc>
                  <a:txBody>
                    <a:bodyPr/>
                    <a:lstStyle/>
                    <a:p>
                      <a:pPr>
                        <a:lnSpc>
                          <a:spcPct val="110000"/>
                        </a:lnSpc>
                      </a:pPr>
                      <a:r>
                        <a:rPr lang="en-US" sz="1150" dirty="0">
                          <a:solidFill>
                            <a:srgbClr val="254149"/>
                          </a:solidFill>
                          <a:latin typeface="Segoe UI" panose="020B0502040204020203" pitchFamily="34" charset="0"/>
                          <a:cs typeface="Segoe UI" panose="020B0502040204020203" pitchFamily="34" charset="0"/>
                        </a:rPr>
                        <a:t>11.12.</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College Transition Need-Based Grants) Of the currently appropriated need-based grants funding, no more than $350,000 shall be used to provide need-based grants to South Carolina resident students enrolled at a public institution of higher education in an established college transition program that serves students with intellectual disabilities. The Commission on Higher Education shall allocate the available funds to eligible institutions on the basis of student need and enrollment in the established college transition programs. All other grants and gift aid for which these students are eligible must be applied first to the cost of attendance prior to using the need-based grant funding. If the cost of attendance for an eligible student is met with all other grants and gift aid, the need-based grant shall not be used. The participating institutions, in cooperation with the Commission on Higher Education, shall track the number of grant recipients and other information determined necessary to evaluate the effectiveness of these grants in assisting students with intellectual disabilities in college transition programs.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15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145835832"/>
                  </a:ext>
                </a:extLst>
              </a:tr>
            </a:tbl>
          </a:graphicData>
        </a:graphic>
      </p:graphicFrame>
    </p:spTree>
    <p:extLst>
      <p:ext uri="{BB962C8B-B14F-4D97-AF65-F5344CB8AC3E}">
        <p14:creationId xmlns:p14="http://schemas.microsoft.com/office/powerpoint/2010/main" val="2969151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S.C. Commission on Higher Education (CHE)</a:t>
            </a:r>
            <a:endParaRPr lang="en-US" altLang="en-US" sz="2200" dirty="0">
              <a:latin typeface="Eras Demi ITC" panose="020B0805030504020804" pitchFamily="34" charset="0"/>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5" name="Text Box 4"/>
          <p:cNvSpPr txBox="1">
            <a:spLocks noChangeArrowheads="1"/>
          </p:cNvSpPr>
          <p:nvPr/>
        </p:nvSpPr>
        <p:spPr bwMode="auto">
          <a:xfrm>
            <a:off x="3067049" y="1385413"/>
            <a:ext cx="7324726" cy="18340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lnSpc>
                <a:spcPct val="130000"/>
              </a:lnSpc>
              <a:spcBef>
                <a:spcPct val="0"/>
              </a:spcBef>
              <a:spcAft>
                <a:spcPts val="400"/>
              </a:spcAft>
            </a:pPr>
            <a:r>
              <a:rPr lang="en-US" altLang="en-US" sz="2000" dirty="0">
                <a:solidFill>
                  <a:srgbClr val="254149"/>
                </a:solidFill>
                <a:latin typeface="Segoe UI" panose="020B0502040204020203" pitchFamily="34" charset="0"/>
                <a:cs typeface="Segoe UI" panose="020B0502040204020203" pitchFamily="34" charset="0"/>
              </a:rPr>
              <a:t>CHE is committed to promoting quality, efficiency, and affordability in the state system of higher education through coordination, regulation, advocacy and oversight, as directed by the General Assembly.</a:t>
            </a:r>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TextBox 6"/>
          <p:cNvSpPr txBox="1"/>
          <p:nvPr/>
        </p:nvSpPr>
        <p:spPr>
          <a:xfrm>
            <a:off x="3014661" y="3370786"/>
            <a:ext cx="7377114" cy="741998"/>
          </a:xfrm>
          <a:prstGeom prst="rect">
            <a:avLst/>
          </a:prstGeom>
          <a:noFill/>
        </p:spPr>
        <p:txBody>
          <a:bodyPr wrap="square" rtlCol="0">
            <a:spAutoFit/>
          </a:bodyPr>
          <a:lstStyle/>
          <a:p>
            <a:pPr algn="ctr">
              <a:lnSpc>
                <a:spcPct val="200000"/>
              </a:lnSpc>
            </a:pPr>
            <a:r>
              <a:rPr lang="en-US" sz="2500" dirty="0">
                <a:solidFill>
                  <a:srgbClr val="254149"/>
                </a:solidFill>
                <a:latin typeface="Segoe UI" panose="020B0502040204020203" pitchFamily="34" charset="0"/>
                <a:cs typeface="Segoe UI" panose="020B0502040204020203" pitchFamily="34" charset="0"/>
              </a:rPr>
              <a:t>Guiding Principles:</a:t>
            </a:r>
          </a:p>
        </p:txBody>
      </p:sp>
      <p:graphicFrame>
        <p:nvGraphicFramePr>
          <p:cNvPr id="3" name="Diagram 2"/>
          <p:cNvGraphicFramePr/>
          <p:nvPr>
            <p:extLst>
              <p:ext uri="{D42A27DB-BD31-4B8C-83A1-F6EECF244321}">
                <p14:modId xmlns:p14="http://schemas.microsoft.com/office/powerpoint/2010/main" val="1412522628"/>
              </p:ext>
            </p:extLst>
          </p:nvPr>
        </p:nvGraphicFramePr>
        <p:xfrm>
          <a:off x="2683245" y="4386045"/>
          <a:ext cx="8128000" cy="13028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7641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 </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867445956"/>
              </p:ext>
            </p:extLst>
          </p:nvPr>
        </p:nvGraphicFramePr>
        <p:xfrm>
          <a:off x="2950294" y="1505005"/>
          <a:ext cx="8400877" cy="4109725"/>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11.13.</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Scholarship Awards) A student may receive a Palmetto Fellows or LIFE scholarship award during the summer</a:t>
                      </a:r>
                      <a:r>
                        <a:rPr lang="en-US" sz="1100" b="1" i="0" u="none" strike="noStrike" kern="1200" baseline="0" dirty="0">
                          <a:solidFill>
                            <a:schemeClr val="dk1"/>
                          </a:solidFill>
                          <a:latin typeface="+mn-lt"/>
                          <a:ea typeface="+mn-ea"/>
                          <a:cs typeface="+mn-cs"/>
                        </a:rPr>
                        <a:t>, </a:t>
                      </a:r>
                      <a:r>
                        <a:rPr lang="en-US" sz="1100" b="0" i="0" u="none" strike="noStrike" kern="1200" baseline="0" dirty="0">
                          <a:solidFill>
                            <a:schemeClr val="dk1"/>
                          </a:solidFill>
                          <a:latin typeface="+mn-lt"/>
                          <a:ea typeface="+mn-ea"/>
                          <a:cs typeface="+mn-cs"/>
                        </a:rPr>
                        <a:t>in addition to fall and spring semesters of an academic year</a:t>
                      </a:r>
                      <a:r>
                        <a:rPr lang="en-US" sz="1100" b="1" i="0" u="none" strike="noStrike" kern="1200" baseline="0" dirty="0">
                          <a:solidFill>
                            <a:schemeClr val="dk1"/>
                          </a:solidFill>
                          <a:latin typeface="+mn-lt"/>
                          <a:ea typeface="+mn-ea"/>
                          <a:cs typeface="+mn-cs"/>
                        </a:rPr>
                        <a:t>, </a:t>
                      </a:r>
                      <a:r>
                        <a:rPr lang="en-US" sz="1100" b="0" i="0" u="none" strike="noStrike" kern="1200" baseline="0" dirty="0">
                          <a:solidFill>
                            <a:schemeClr val="dk1"/>
                          </a:solidFill>
                          <a:latin typeface="+mn-lt"/>
                          <a:ea typeface="+mn-ea"/>
                          <a:cs typeface="+mn-cs"/>
                        </a:rPr>
                        <a:t>provided continued eligibility requirements are met as of the end of the spring semester. Students must enroll full-time</a:t>
                      </a:r>
                      <a:r>
                        <a:rPr lang="en-US" sz="1100" b="1" i="0" u="none" strike="noStrike" kern="1200" baseline="0" dirty="0">
                          <a:solidFill>
                            <a:schemeClr val="dk1"/>
                          </a:solidFill>
                          <a:latin typeface="+mn-lt"/>
                          <a:ea typeface="+mn-ea"/>
                          <a:cs typeface="+mn-cs"/>
                        </a:rPr>
                        <a:t>, </a:t>
                      </a:r>
                      <a:r>
                        <a:rPr lang="en-US" sz="1100" b="0" i="0" u="none" strike="noStrike" kern="1200" baseline="0" dirty="0">
                          <a:solidFill>
                            <a:schemeClr val="dk1"/>
                          </a:solidFill>
                          <a:latin typeface="+mn-lt"/>
                          <a:ea typeface="+mn-ea"/>
                          <a:cs typeface="+mn-cs"/>
                        </a:rPr>
                        <a:t>which for purposes of the summer award will require enrollment in at least twelve hours over the course of the summer. The summer is defined as the period between the end of the spring term and prior to the opening of the fall term. The total summer award per student may not exceed half of the allowable academic year award up to the cost of attendance and must be reimbursed if less than twelve hours for academic credit are not attempted by the student during summer sessions. If awarded in the summer, a student’s total award during his or her enrollment may not exceed the amount that would otherwise be provided under current semester limits applied for the scholarship awards. The Commission on Higher Education may provide additional guidelines necessary to ensure uniform implementation.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marL="0" marR="0" lvl="0" indent="0" algn="l" defTabSz="457200" rtl="0" eaLnBrk="1" fontAlgn="auto" latinLnBrk="0" hangingPunct="1">
                        <a:lnSpc>
                          <a:spcPct val="110000"/>
                        </a:lnSpc>
                        <a:spcBef>
                          <a:spcPts val="0"/>
                        </a:spcBef>
                        <a:spcAft>
                          <a:spcPts val="0"/>
                        </a:spcAft>
                        <a:buClrTx/>
                        <a:buSzTx/>
                        <a:buFontTx/>
                        <a:buNone/>
                        <a:tabLst/>
                        <a:defRPr/>
                      </a:pPr>
                      <a:r>
                        <a:rPr lang="en-US" sz="1200" b="1" dirty="0">
                          <a:solidFill>
                            <a:srgbClr val="254149"/>
                          </a:solidFill>
                          <a:latin typeface="Segoe UI" panose="020B0502040204020203" pitchFamily="34" charset="0"/>
                          <a:cs typeface="Segoe UI" panose="020B0502040204020203" pitchFamily="34" charset="0"/>
                        </a:rPr>
                        <a:t>Keep</a:t>
                      </a:r>
                      <a:endParaRPr lang="en-US" sz="1150" dirty="0">
                        <a:solidFill>
                          <a:srgbClr val="254149"/>
                        </a:solidFill>
                        <a:latin typeface="Segoe UI" panose="020B0502040204020203" pitchFamily="34" charset="0"/>
                        <a:cs typeface="Segoe UI" panose="020B0502040204020203" pitchFamily="34" charset="0"/>
                      </a:endParaRPr>
                    </a:p>
                    <a:p>
                      <a:pPr>
                        <a:lnSpc>
                          <a:spcPct val="110000"/>
                        </a:lnSpc>
                      </a:pP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469301668"/>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11.14.</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Other Funded FTE Revenue) When institutions of higher learning request additional other funded full-time equivalent positions, the Executive Budget Office shall inform the Commission on Higher Education of its decision regarding the request and whether or not sufficient revenues exist to fund the salary and fringe benefits for the positions.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marL="0" marR="0" lvl="0" indent="0" algn="l" defTabSz="457200" rtl="0" eaLnBrk="1" fontAlgn="auto" latinLnBrk="0" hangingPunct="1">
                        <a:lnSpc>
                          <a:spcPct val="110000"/>
                        </a:lnSpc>
                        <a:spcBef>
                          <a:spcPts val="0"/>
                        </a:spcBef>
                        <a:spcAft>
                          <a:spcPts val="0"/>
                        </a:spcAft>
                        <a:buClrTx/>
                        <a:buSzTx/>
                        <a:buFontTx/>
                        <a:buNone/>
                        <a:tabLst/>
                        <a:defRPr/>
                      </a:pPr>
                      <a:r>
                        <a:rPr lang="en-US" sz="1200" b="1" dirty="0">
                          <a:solidFill>
                            <a:srgbClr val="254149"/>
                          </a:solidFill>
                          <a:latin typeface="Segoe UI" panose="020B0502040204020203" pitchFamily="34" charset="0"/>
                          <a:cs typeface="Segoe UI" panose="020B0502040204020203" pitchFamily="34" charset="0"/>
                        </a:rPr>
                        <a:t>Keep</a:t>
                      </a:r>
                      <a:endParaRPr lang="en-US" sz="1150" dirty="0">
                        <a:solidFill>
                          <a:srgbClr val="254149"/>
                        </a:solidFill>
                        <a:latin typeface="Segoe UI" panose="020B0502040204020203" pitchFamily="34" charset="0"/>
                        <a:cs typeface="Segoe UI" panose="020B0502040204020203" pitchFamily="34" charset="0"/>
                      </a:endParaRPr>
                    </a:p>
                    <a:p>
                      <a:pPr>
                        <a:lnSpc>
                          <a:spcPct val="110000"/>
                        </a:lnSpc>
                      </a:pP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70939897"/>
                  </a:ext>
                </a:extLst>
              </a:tr>
            </a:tbl>
          </a:graphicData>
        </a:graphic>
      </p:graphicFrame>
    </p:spTree>
    <p:extLst>
      <p:ext uri="{BB962C8B-B14F-4D97-AF65-F5344CB8AC3E}">
        <p14:creationId xmlns:p14="http://schemas.microsoft.com/office/powerpoint/2010/main" val="2956232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012467898"/>
              </p:ext>
            </p:extLst>
          </p:nvPr>
        </p:nvGraphicFramePr>
        <p:xfrm>
          <a:off x="2945039" y="1047805"/>
          <a:ext cx="8400877" cy="4847341"/>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11.15.</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Abatements) By November first of each year, state supported institutions of higher learning must submit to the Commission on Higher Education the total number of out-of-state undergraduate students during the prior fiscal year that received abatement of rates pursuant to Section 59-112-70 of the 1976 Code as well as the total dollar amount of the abatements received. The report must include the geo-origin of the student, class of the student, comprehensive listing of all financial awards received by the student, number of semesters the student has received the abated rate, as well as the athletic status of the student. The report must also include the calculation method used to determine the abatement amount awarded to students as well as the number of students that received educational fee waivers pursuant to Section 59-101-620. The Commission on Higher Education is directed to compile the information received from the state-supported institutions of higher learning into a comprehensive report and submit such report to the Chairman of the Senate Finance Committee and the Chairman of the House Ways and Means Committee by January fifth each year.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469301668"/>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11.16.</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Outstanding Institutional Debt) By November first, institutions of higher learning must submit to the Chairman of the Senate Finance Committee, the Chairman of the House Ways and Means Committee, and the Commission on Higher Education, or its successor entity, data on all outstanding institutional debt for their respective institution. Data shall include, but not be limited to, the amount of the initial debt, year in which the debt was incurred, the year in which the debt will be satisfied, the repayment schedule, and the purpose for which the debt was incurred.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endParaRPr lang="en-US" sz="1200" dirty="0">
                        <a:solidFill>
                          <a:srgbClr val="254149"/>
                        </a:solidFill>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70939897"/>
                  </a:ext>
                </a:extLst>
              </a:tr>
            </a:tbl>
          </a:graphicData>
        </a:graphic>
      </p:graphicFrame>
    </p:spTree>
    <p:extLst>
      <p:ext uri="{BB962C8B-B14F-4D97-AF65-F5344CB8AC3E}">
        <p14:creationId xmlns:p14="http://schemas.microsoft.com/office/powerpoint/2010/main" val="234942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2134745229"/>
              </p:ext>
            </p:extLst>
          </p:nvPr>
        </p:nvGraphicFramePr>
        <p:xfrm>
          <a:off x="2992335" y="1725722"/>
          <a:ext cx="8400877" cy="4294129"/>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11.17.</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Longitudinal Data Reports) By December first each year, the Commission on Higher Education is directed to provide a report to the Chairman of the Senate Finance Committee and the Chairman of the House Ways and Means Committee on tuition and required fee trends submitted to the commission by the state’s public colleges and universities. The baseline of the report must be the most recent fall semester compared to the previous five fall semesters. The commission shall also provide comparable data and trends for and among SREB states for the same period of time. For the same time periods noted above, the commission shall also calculate in the report the level of recurring base state operating funding received by each college and university as measured on an in-state student basis as well as the average of such funding provided in each SREB state. In addition, for the same time periods noted above, the commission shall also provide in the report a calculation of the level of recurring and/or non-recurring funding provided by the state to each college and university for capital related needs, including facilities and/or equipment related capital funding, as measured on an in-state student basis as well as the average of such funding provided in each SREB state.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p>
                  </a:txBody>
                  <a:tcPr/>
                </a:tc>
                <a:extLst>
                  <a:ext uri="{0D108BD9-81ED-4DB2-BD59-A6C34878D82A}">
                    <a16:rowId xmlns:a16="http://schemas.microsoft.com/office/drawing/2014/main" val="1469301668"/>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11.18.</a:t>
                      </a:r>
                    </a:p>
                  </a:txBody>
                  <a:tcPr/>
                </a:tc>
                <a:tc>
                  <a:txBody>
                    <a:bodyPr/>
                    <a:lstStyle/>
                    <a:p>
                      <a:pPr>
                        <a:lnSpc>
                          <a:spcPct val="110000"/>
                        </a:lnSpc>
                      </a:pPr>
                      <a:r>
                        <a:rPr lang="en-US" sz="1100" b="0" i="0" u="none" strike="noStrike" kern="1200" baseline="0" dirty="0">
                          <a:solidFill>
                            <a:schemeClr val="dk1"/>
                          </a:solidFill>
                          <a:latin typeface="+mn-lt"/>
                          <a:ea typeface="+mn-ea"/>
                          <a:cs typeface="+mn-cs"/>
                        </a:rPr>
                        <a:t>(CHE: Suspend Governor’s Professor of the Year Award) The requirements of Section 59-104-220 of the 1976 Code pertaining to the Governor’s Professor of the Year Award shall be suspended for Fiscal Year 2018-19. </a:t>
                      </a:r>
                      <a:endParaRPr lang="en-US" sz="11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p>
                  </a:txBody>
                  <a:tcPr/>
                </a:tc>
                <a:extLst>
                  <a:ext uri="{0D108BD9-81ED-4DB2-BD59-A6C34878D82A}">
                    <a16:rowId xmlns:a16="http://schemas.microsoft.com/office/drawing/2014/main" val="70939897"/>
                  </a:ext>
                </a:extLst>
              </a:tr>
            </a:tbl>
          </a:graphicData>
        </a:graphic>
      </p:graphicFrame>
    </p:spTree>
    <p:extLst>
      <p:ext uri="{BB962C8B-B14F-4D97-AF65-F5344CB8AC3E}">
        <p14:creationId xmlns:p14="http://schemas.microsoft.com/office/powerpoint/2010/main" val="279706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Provisos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426687027"/>
              </p:ext>
            </p:extLst>
          </p:nvPr>
        </p:nvGraphicFramePr>
        <p:xfrm>
          <a:off x="3008101" y="970344"/>
          <a:ext cx="8400877" cy="583514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11.23.</a:t>
                      </a:r>
                    </a:p>
                  </a:txBody>
                  <a:tcPr/>
                </a:tc>
                <a:tc>
                  <a:txBody>
                    <a:bodyPr/>
                    <a:lstStyle/>
                    <a:p>
                      <a:pPr>
                        <a:lnSpc>
                          <a:spcPct val="110000"/>
                        </a:lnSpc>
                      </a:pPr>
                      <a:r>
                        <a:rPr lang="en-US" sz="1000" b="0" i="0" u="none" strike="noStrike" kern="1200" baseline="0" dirty="0">
                          <a:solidFill>
                            <a:schemeClr val="dk1"/>
                          </a:solidFill>
                          <a:latin typeface="+mn-lt"/>
                          <a:ea typeface="+mn-ea"/>
                          <a:cs typeface="+mn-cs"/>
                        </a:rPr>
                        <a:t>(CHE: Prohibition of Discriminatory Practices) (A) In the current fiscal year and from the funds appropriated to the Commission on Higher Education, the commission shall print and distribute to all South Carolina public colleges and universities the definition of anti-Semitism. </a:t>
                      </a:r>
                    </a:p>
                    <a:p>
                      <a:r>
                        <a:rPr lang="en-US" sz="1000" b="0" i="0" u="none" strike="noStrike" kern="1200" baseline="0" dirty="0">
                          <a:solidFill>
                            <a:schemeClr val="dk1"/>
                          </a:solidFill>
                          <a:latin typeface="+mn-lt"/>
                          <a:ea typeface="+mn-ea"/>
                          <a:cs typeface="+mn-cs"/>
                        </a:rPr>
                        <a:t>(B) For purposes of this proviso, the term “definition of anti-Semitism” includes: </a:t>
                      </a:r>
                    </a:p>
                    <a:p>
                      <a:r>
                        <a:rPr lang="en-US" sz="1000" b="0" i="0" u="none" strike="noStrike" kern="1200" baseline="0" dirty="0">
                          <a:solidFill>
                            <a:schemeClr val="dk1"/>
                          </a:solidFill>
                          <a:latin typeface="+mn-lt"/>
                          <a:ea typeface="+mn-ea"/>
                          <a:cs typeface="+mn-cs"/>
                        </a:rPr>
                        <a:t>(1) a certain perception of Jews, which may be expressed as hatred toward Jews. Rhetorical and physical manifestations of anti-Semitism are directed toward Jewish or non-Jewish individuals and/or their property, toward Jewish community institutions and religious facilities; </a:t>
                      </a:r>
                    </a:p>
                    <a:p>
                      <a:r>
                        <a:rPr lang="en-US" sz="1000" b="0" i="0" u="none" strike="noStrike" kern="1200" baseline="0" dirty="0">
                          <a:solidFill>
                            <a:schemeClr val="dk1"/>
                          </a:solidFill>
                          <a:latin typeface="+mn-lt"/>
                          <a:ea typeface="+mn-ea"/>
                          <a:cs typeface="+mn-cs"/>
                        </a:rPr>
                        <a:t>(2) calling for, aiding, or justifying the killing or harming of Jews; </a:t>
                      </a:r>
                    </a:p>
                    <a:p>
                      <a:r>
                        <a:rPr lang="en-US" sz="1000" b="0" i="0" u="none" strike="noStrike" kern="1200" baseline="0" dirty="0">
                          <a:solidFill>
                            <a:schemeClr val="dk1"/>
                          </a:solidFill>
                          <a:latin typeface="+mn-lt"/>
                          <a:ea typeface="+mn-ea"/>
                          <a:cs typeface="+mn-cs"/>
                        </a:rPr>
                        <a:t>(3) making mendacious, dehumanizing, demonizing, or stereotypical allegations about Jews as such or the power of Jews as a collective; </a:t>
                      </a:r>
                    </a:p>
                    <a:p>
                      <a:r>
                        <a:rPr lang="en-US" sz="1000" b="0" i="0" u="none" strike="noStrike" kern="1200" baseline="0" dirty="0">
                          <a:solidFill>
                            <a:schemeClr val="dk1"/>
                          </a:solidFill>
                          <a:latin typeface="+mn-lt"/>
                          <a:ea typeface="+mn-ea"/>
                          <a:cs typeface="+mn-cs"/>
                        </a:rPr>
                        <a:t>(4) accusing Jews as a people of being responsible for real or imagined wrongdoing committed by a single Jewish person or group, the state of Israel, or even for acts committed by non-Jews; </a:t>
                      </a:r>
                    </a:p>
                    <a:p>
                      <a:r>
                        <a:rPr lang="en-US" sz="1000" b="0" i="0" u="none" strike="noStrike" kern="1200" baseline="0" dirty="0">
                          <a:solidFill>
                            <a:schemeClr val="dk1"/>
                          </a:solidFill>
                          <a:latin typeface="+mn-lt"/>
                          <a:ea typeface="+mn-ea"/>
                          <a:cs typeface="+mn-cs"/>
                        </a:rPr>
                        <a:t>(5) accusing the Jews as a people, or Israel as a state, of inventing or exaggerating the Holocaust; </a:t>
                      </a:r>
                    </a:p>
                    <a:p>
                      <a:r>
                        <a:rPr lang="en-US" sz="1000" b="0" i="0" u="none" strike="noStrike" kern="1200" baseline="0" dirty="0">
                          <a:solidFill>
                            <a:schemeClr val="dk1"/>
                          </a:solidFill>
                          <a:latin typeface="+mn-lt"/>
                          <a:ea typeface="+mn-ea"/>
                          <a:cs typeface="+mn-cs"/>
                        </a:rPr>
                        <a:t>(6) accusing Jewish citizens of being more loyal to Israel, or to the alleged priorities of Jews worldwide, than to the interest of their own nations; </a:t>
                      </a:r>
                    </a:p>
                    <a:p>
                      <a:r>
                        <a:rPr lang="en-US" sz="1000" b="0" i="0" u="none" strike="noStrike" kern="1200" baseline="0" dirty="0">
                          <a:solidFill>
                            <a:schemeClr val="dk1"/>
                          </a:solidFill>
                          <a:latin typeface="+mn-lt"/>
                          <a:ea typeface="+mn-ea"/>
                          <a:cs typeface="+mn-cs"/>
                        </a:rPr>
                        <a:t>(7) using the symbols and images associated with classic anti-Semitism to characterize Israel or Israelis; </a:t>
                      </a:r>
                    </a:p>
                    <a:p>
                      <a:r>
                        <a:rPr lang="en-US" sz="1000" b="0" i="0" u="none" strike="noStrike" kern="1200" baseline="0" dirty="0">
                          <a:solidFill>
                            <a:schemeClr val="dk1"/>
                          </a:solidFill>
                          <a:latin typeface="+mn-lt"/>
                          <a:ea typeface="+mn-ea"/>
                          <a:cs typeface="+mn-cs"/>
                        </a:rPr>
                        <a:t>(8) drawing comparisons of contemporary Israeli policy to that of the Nazis; </a:t>
                      </a:r>
                    </a:p>
                    <a:p>
                      <a:r>
                        <a:rPr lang="en-US" sz="1000" b="0" i="0" u="none" strike="noStrike" kern="1200" baseline="0" dirty="0">
                          <a:solidFill>
                            <a:schemeClr val="dk1"/>
                          </a:solidFill>
                          <a:latin typeface="+mn-lt"/>
                          <a:ea typeface="+mn-ea"/>
                          <a:cs typeface="+mn-cs"/>
                        </a:rPr>
                        <a:t>(9) blaming Israel for all inter-religious or political tensions; </a:t>
                      </a:r>
                    </a:p>
                    <a:p>
                      <a:r>
                        <a:rPr lang="en-US" sz="1000" b="0" i="0" u="none" strike="noStrike" kern="1200" baseline="0" dirty="0">
                          <a:solidFill>
                            <a:schemeClr val="dk1"/>
                          </a:solidFill>
                          <a:latin typeface="+mn-lt"/>
                          <a:ea typeface="+mn-ea"/>
                          <a:cs typeface="+mn-cs"/>
                        </a:rPr>
                        <a:t>(10) applying double standards by requiring of it a behavior not expected or demanded of any other democratic nation; </a:t>
                      </a:r>
                    </a:p>
                    <a:p>
                      <a:r>
                        <a:rPr lang="en-US" sz="1000" b="0" i="0" u="none" strike="noStrike" kern="1200" baseline="0" dirty="0">
                          <a:solidFill>
                            <a:schemeClr val="dk1"/>
                          </a:solidFill>
                          <a:latin typeface="+mn-lt"/>
                          <a:ea typeface="+mn-ea"/>
                          <a:cs typeface="+mn-cs"/>
                        </a:rPr>
                        <a:t>(11) multilateral organizations focusing on Israel only for peace or human rights investigations; and </a:t>
                      </a:r>
                    </a:p>
                    <a:p>
                      <a:r>
                        <a:rPr lang="en-US" sz="1000" b="0" i="0" u="none" strike="noStrike" kern="1200" baseline="0" dirty="0">
                          <a:solidFill>
                            <a:schemeClr val="dk1"/>
                          </a:solidFill>
                          <a:latin typeface="+mn-lt"/>
                          <a:ea typeface="+mn-ea"/>
                          <a:cs typeface="+mn-cs"/>
                        </a:rPr>
                        <a:t>(12) denying the Jewish people their right to self-determination, and denying Israel the right to exist, provided, however, that criticism of Israel similar to that leveled against any other country cannot be regarded as anti-Semitic. </a:t>
                      </a:r>
                    </a:p>
                    <a:p>
                      <a:r>
                        <a:rPr lang="en-US" sz="1000" b="0" i="0" u="none" strike="noStrike" kern="1200" baseline="0" dirty="0">
                          <a:solidFill>
                            <a:schemeClr val="dk1"/>
                          </a:solidFill>
                          <a:latin typeface="+mn-lt"/>
                          <a:ea typeface="+mn-ea"/>
                          <a:cs typeface="+mn-cs"/>
                        </a:rPr>
                        <a:t>(C) South Carolina public colleges and universities shall take into consideration the definition of anti-Semitism for purposes of determining whether the alleged practice was motivated by anti-Semitic intent when reviewing, investigating, or deciding whether there has been a violation of a college or university policy prohibiting discriminatory practices on the basis of religion. </a:t>
                      </a:r>
                    </a:p>
                    <a:p>
                      <a:r>
                        <a:rPr lang="en-US" sz="1000" b="0" i="0" u="none" strike="noStrike" kern="1200" baseline="0" dirty="0">
                          <a:solidFill>
                            <a:schemeClr val="dk1"/>
                          </a:solidFill>
                          <a:latin typeface="+mn-lt"/>
                          <a:ea typeface="+mn-ea"/>
                          <a:cs typeface="+mn-cs"/>
                        </a:rPr>
                        <a:t>(D) Nothing in this proviso may be construed to diminish or infringe upon any right protected under the First Amendment to the Constitution of the United States or Section 2, Article I of the South Carolina Constitution, 1895. </a:t>
                      </a:r>
                      <a:endParaRPr lang="en-US" sz="10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Keep</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2789863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4064180246"/>
              </p:ext>
            </p:extLst>
          </p:nvPr>
        </p:nvGraphicFramePr>
        <p:xfrm>
          <a:off x="2722350" y="816739"/>
          <a:ext cx="8400877" cy="598754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11.XX</a:t>
                      </a:r>
                    </a:p>
                  </a:txBody>
                  <a:tcPr/>
                </a:tc>
                <a:tc>
                  <a:txBody>
                    <a:bodyPr/>
                    <a:lstStyle/>
                    <a:p>
                      <a:r>
                        <a:rPr lang="en-US" sz="900" kern="1200" dirty="0">
                          <a:solidFill>
                            <a:schemeClr val="dk1"/>
                          </a:solidFill>
                          <a:effectLst/>
                          <a:latin typeface="+mn-lt"/>
                          <a:ea typeface="+mn-ea"/>
                          <a:cs typeface="+mn-cs"/>
                        </a:rPr>
                        <a:t>(CHE: Enrollment and Financial Data Submission)  Each public institution of higher education shall submit the following information directly into the Commission on Higher Education Management Information System (CHEMIS) by November 1, 2018:</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(1)      The total amount paid by each student, and amount of any deviation from the "sticker price" itemized in the following categories: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(A)      Net tuition paid (out-of-pocket by student)</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(B)      Abatement received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(C)      Waiver received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(D)      Institutional scholarship received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(E)      State grant received (i.e. lottery scholarship, need-based, etc.)</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(F)      Federal grant received (i.e. Pell grant, etc.)</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(G)     Assistantships, awards/grants to reduce cost of room and board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(H)     Breakdown of all fees charged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(I)      Expected family contribution (reported in FAFSA)</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(2)      Student loan amounts per student </a:t>
                      </a:r>
                    </a:p>
                    <a:p>
                      <a:r>
                        <a:rPr lang="en-US" sz="900" kern="1200" dirty="0">
                          <a:solidFill>
                            <a:schemeClr val="dk1"/>
                          </a:solidFill>
                          <a:effectLst/>
                          <a:latin typeface="+mn-lt"/>
                          <a:ea typeface="+mn-ea"/>
                          <a:cs typeface="+mn-cs"/>
                        </a:rPr>
                        <a:t>     (3)      Household income per student (if such information is collected)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(4)      Pre-enrollment income (if such information is collected)</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(5)      Electronically upload information from Consolidated Annual Financial Reports (CAFRs), from 2013 to present</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(6)      Debt related items: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(A)      Data and reports received from credit rating agencies;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(B)      Amortization schedule for debt over the next 5 years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(7)      Leases: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(A)      Total number of capital lease obligations of the institution</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(B)      Beginning and end date of each capital lease</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(C)      Underlying book value of each capital lease</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(D)      Total Annual capital lease payments of the institution</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(8)      Five-Year projected increases (decreases) in: </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(A)      Fringe benefits, including healthcare spending</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(B)      Enrollments (in-state, out-of-state, undergraduates, graduates)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(C)      Net tuition revenue, spending on abatements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(9)      Capital Projects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Cost estimate of projects, status, anticipated end date, changes to timeline and budget, a five-year timeline for future projects</a:t>
                      </a:r>
                      <a:br>
                        <a:rPr lang="en-US" sz="900" kern="1200" dirty="0">
                          <a:solidFill>
                            <a:schemeClr val="dk1"/>
                          </a:solidFill>
                          <a:effectLst/>
                          <a:latin typeface="+mn-lt"/>
                          <a:ea typeface="+mn-ea"/>
                          <a:cs typeface="+mn-cs"/>
                        </a:rPr>
                      </a:br>
                      <a:r>
                        <a:rPr lang="en-US" sz="900" kern="1200" dirty="0">
                          <a:solidFill>
                            <a:schemeClr val="dk1"/>
                          </a:solidFill>
                          <a:effectLst/>
                          <a:latin typeface="+mn-lt"/>
                          <a:ea typeface="+mn-ea"/>
                          <a:cs typeface="+mn-cs"/>
                        </a:rPr>
                        <a:t>     The University of South Carolina shall report all financial information, including CAFR information, for USC-Aiken, USC-Beaufort, USC-Lancaster, USC-Salkehatchie, USC-Sumter, USC-Upstate and USC-Union separately from financial information reported for USC-Columbia.</a:t>
                      </a:r>
                      <a:endParaRPr lang="en-US" sz="200"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90466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38914702"/>
              </p:ext>
            </p:extLst>
          </p:nvPr>
        </p:nvGraphicFramePr>
        <p:xfrm>
          <a:off x="2722350" y="816739"/>
          <a:ext cx="8400877" cy="443306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u="none" dirty="0">
                          <a:latin typeface="Segoe UI" panose="020B0502040204020203" pitchFamily="34" charset="0"/>
                          <a:cs typeface="Segoe UI" panose="020B0502040204020203" pitchFamily="34" charset="0"/>
                        </a:rPr>
                        <a:t>Proviso</a:t>
                      </a:r>
                      <a:r>
                        <a:rPr lang="en-US" sz="1600" u="none" baseline="0" dirty="0">
                          <a:latin typeface="Segoe UI" panose="020B0502040204020203" pitchFamily="34" charset="0"/>
                          <a:cs typeface="Segoe UI" panose="020B0502040204020203" pitchFamily="34" charset="0"/>
                        </a:rPr>
                        <a:t> No.</a:t>
                      </a:r>
                      <a:endParaRPr lang="en-US" sz="1600" u="none"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u="none" dirty="0">
                          <a:solidFill>
                            <a:srgbClr val="254149"/>
                          </a:solidFill>
                          <a:latin typeface="Segoe UI" panose="020B0502040204020203" pitchFamily="34" charset="0"/>
                          <a:cs typeface="Segoe UI" panose="020B0502040204020203" pitchFamily="34" charset="0"/>
                        </a:rPr>
                        <a:t>117.XXX</a:t>
                      </a:r>
                    </a:p>
                  </a:txBody>
                  <a:tcPr/>
                </a:tc>
                <a:tc>
                  <a:txBody>
                    <a:bodyPr/>
                    <a:lstStyle/>
                    <a:p>
                      <a:r>
                        <a:rPr lang="en-US" sz="1100" i="1" u="none" kern="1200" dirty="0">
                          <a:solidFill>
                            <a:schemeClr val="dk1"/>
                          </a:solidFill>
                          <a:effectLst/>
                          <a:latin typeface="+mn-lt"/>
                          <a:ea typeface="+mn-ea"/>
                          <a:cs typeface="+mn-cs"/>
                        </a:rPr>
                        <a:t>(GP: Differential Tuition Fee Transparency)  Of the funds appropriated to institutions of higher learning in the current fiscal year, institutions shall conspicuously itemize or otherwise clearly display on their tuition and fee or related invoices that are presented to students and/or their legal guardians any charges that could be reasonably considered "differential tuition" and/or "differential fees" as those terms are commonly understood within higher education lexicon.  In addition, institutions shall, at minimum, include on such invoices a prominent note referring students and/or their legal guardians to an internet link on the institution's website which explains the purpose of and/or need for the differential charges being assessed.  This explanation shall include, but not necessarily be limited to:</a:t>
                      </a:r>
                      <a:r>
                        <a:rPr lang="en-US" sz="1100" u="none" kern="1200" dirty="0">
                          <a:solidFill>
                            <a:schemeClr val="dk1"/>
                          </a:solidFill>
                          <a:effectLst/>
                          <a:latin typeface="+mn-lt"/>
                          <a:ea typeface="+mn-ea"/>
                          <a:cs typeface="+mn-cs"/>
                        </a:rPr>
                        <a:t/>
                      </a:r>
                      <a:br>
                        <a:rPr lang="en-US" sz="1100" u="none" kern="1200" dirty="0">
                          <a:solidFill>
                            <a:schemeClr val="dk1"/>
                          </a:solidFill>
                          <a:effectLst/>
                          <a:latin typeface="+mn-lt"/>
                          <a:ea typeface="+mn-ea"/>
                          <a:cs typeface="+mn-cs"/>
                        </a:rPr>
                      </a:br>
                      <a:r>
                        <a:rPr lang="en-US" sz="1100" i="1" u="none" kern="1200" dirty="0">
                          <a:solidFill>
                            <a:schemeClr val="dk1"/>
                          </a:solidFill>
                          <a:effectLst/>
                          <a:latin typeface="+mn-lt"/>
                          <a:ea typeface="+mn-ea"/>
                          <a:cs typeface="+mn-cs"/>
                        </a:rPr>
                        <a:t>     1)      What differential tuition or fees are, generally;</a:t>
                      </a:r>
                      <a:r>
                        <a:rPr lang="en-US" sz="1100" u="none" kern="1200" dirty="0">
                          <a:solidFill>
                            <a:schemeClr val="dk1"/>
                          </a:solidFill>
                          <a:effectLst/>
                          <a:latin typeface="+mn-lt"/>
                          <a:ea typeface="+mn-ea"/>
                          <a:cs typeface="+mn-cs"/>
                        </a:rPr>
                        <a:t/>
                      </a:r>
                      <a:br>
                        <a:rPr lang="en-US" sz="1100" u="none" kern="1200" dirty="0">
                          <a:solidFill>
                            <a:schemeClr val="dk1"/>
                          </a:solidFill>
                          <a:effectLst/>
                          <a:latin typeface="+mn-lt"/>
                          <a:ea typeface="+mn-ea"/>
                          <a:cs typeface="+mn-cs"/>
                        </a:rPr>
                      </a:br>
                      <a:r>
                        <a:rPr lang="en-US" sz="1100" i="1" u="none" kern="1200" dirty="0">
                          <a:solidFill>
                            <a:schemeClr val="dk1"/>
                          </a:solidFill>
                          <a:effectLst/>
                          <a:latin typeface="+mn-lt"/>
                          <a:ea typeface="+mn-ea"/>
                          <a:cs typeface="+mn-cs"/>
                        </a:rPr>
                        <a:t>     2)      Why the institution (or college, department, and/or program within the institution) charges differential tuition or fees;</a:t>
                      </a:r>
                      <a:r>
                        <a:rPr lang="en-US" sz="1100" u="none" kern="1200" dirty="0">
                          <a:solidFill>
                            <a:schemeClr val="dk1"/>
                          </a:solidFill>
                          <a:effectLst/>
                          <a:latin typeface="+mn-lt"/>
                          <a:ea typeface="+mn-ea"/>
                          <a:cs typeface="+mn-cs"/>
                        </a:rPr>
                        <a:t/>
                      </a:r>
                      <a:br>
                        <a:rPr lang="en-US" sz="1100" u="none" kern="1200" dirty="0">
                          <a:solidFill>
                            <a:schemeClr val="dk1"/>
                          </a:solidFill>
                          <a:effectLst/>
                          <a:latin typeface="+mn-lt"/>
                          <a:ea typeface="+mn-ea"/>
                          <a:cs typeface="+mn-cs"/>
                        </a:rPr>
                      </a:br>
                      <a:r>
                        <a:rPr lang="en-US" sz="1100" i="1" u="none" kern="1200" dirty="0">
                          <a:solidFill>
                            <a:schemeClr val="dk1"/>
                          </a:solidFill>
                          <a:effectLst/>
                          <a:latin typeface="+mn-lt"/>
                          <a:ea typeface="+mn-ea"/>
                          <a:cs typeface="+mn-cs"/>
                        </a:rPr>
                        <a:t>     3)      Who is required to pay the differential charges;</a:t>
                      </a:r>
                      <a:r>
                        <a:rPr lang="en-US" sz="1100" u="none" kern="1200" dirty="0">
                          <a:solidFill>
                            <a:schemeClr val="dk1"/>
                          </a:solidFill>
                          <a:effectLst/>
                          <a:latin typeface="+mn-lt"/>
                          <a:ea typeface="+mn-ea"/>
                          <a:cs typeface="+mn-cs"/>
                        </a:rPr>
                        <a:t/>
                      </a:r>
                      <a:br>
                        <a:rPr lang="en-US" sz="1100" u="none" kern="1200" dirty="0">
                          <a:solidFill>
                            <a:schemeClr val="dk1"/>
                          </a:solidFill>
                          <a:effectLst/>
                          <a:latin typeface="+mn-lt"/>
                          <a:ea typeface="+mn-ea"/>
                          <a:cs typeface="+mn-cs"/>
                        </a:rPr>
                      </a:br>
                      <a:r>
                        <a:rPr lang="en-US" sz="1100" i="1" u="none" kern="1200" dirty="0">
                          <a:solidFill>
                            <a:schemeClr val="dk1"/>
                          </a:solidFill>
                          <a:effectLst/>
                          <a:latin typeface="+mn-lt"/>
                          <a:ea typeface="+mn-ea"/>
                          <a:cs typeface="+mn-cs"/>
                        </a:rPr>
                        <a:t>     4)      How revenue from differential charges is allocated and;</a:t>
                      </a:r>
                      <a:r>
                        <a:rPr lang="en-US" sz="1100" u="none" kern="1200" dirty="0">
                          <a:solidFill>
                            <a:schemeClr val="dk1"/>
                          </a:solidFill>
                          <a:effectLst/>
                          <a:latin typeface="+mn-lt"/>
                          <a:ea typeface="+mn-ea"/>
                          <a:cs typeface="+mn-cs"/>
                        </a:rPr>
                        <a:t/>
                      </a:r>
                      <a:br>
                        <a:rPr lang="en-US" sz="1100" u="none" kern="1200" dirty="0">
                          <a:solidFill>
                            <a:schemeClr val="dk1"/>
                          </a:solidFill>
                          <a:effectLst/>
                          <a:latin typeface="+mn-lt"/>
                          <a:ea typeface="+mn-ea"/>
                          <a:cs typeface="+mn-cs"/>
                        </a:rPr>
                      </a:br>
                      <a:r>
                        <a:rPr lang="en-US" sz="1100" i="1" u="none" kern="1200" dirty="0">
                          <a:solidFill>
                            <a:schemeClr val="dk1"/>
                          </a:solidFill>
                          <a:effectLst/>
                          <a:latin typeface="+mn-lt"/>
                          <a:ea typeface="+mn-ea"/>
                          <a:cs typeface="+mn-cs"/>
                        </a:rPr>
                        <a:t>     5)      Whether or not differential charges produce revenue that meets or exceeds the actual costs incurred by the institution (or college, department, and/or program within the institution) to offer the program of study, courses, labs, and/or related goods and services being provided to the student as a result of the differential charge or charges being assessed.  If revenues exceed costs, the institution shall explain why revenues exceed costs and shall additionally explain how such excess revenue is allocated and expended by the institution (or college, department, and/or program within the institution).</a:t>
                      </a:r>
                      <a:endParaRPr lang="en-US" sz="100" u="none"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u="none"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24891965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2843806344"/>
              </p:ext>
            </p:extLst>
          </p:nvPr>
        </p:nvGraphicFramePr>
        <p:xfrm>
          <a:off x="2722350" y="816739"/>
          <a:ext cx="8400877" cy="309194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u="none" dirty="0">
                          <a:latin typeface="Segoe UI" panose="020B0502040204020203" pitchFamily="34" charset="0"/>
                          <a:cs typeface="Segoe UI" panose="020B0502040204020203" pitchFamily="34" charset="0"/>
                        </a:rPr>
                        <a:t>Proviso</a:t>
                      </a:r>
                      <a:r>
                        <a:rPr lang="en-US" sz="1600" u="none" baseline="0" dirty="0">
                          <a:latin typeface="Segoe UI" panose="020B0502040204020203" pitchFamily="34" charset="0"/>
                          <a:cs typeface="Segoe UI" panose="020B0502040204020203" pitchFamily="34" charset="0"/>
                        </a:rPr>
                        <a:t> No.</a:t>
                      </a:r>
                      <a:endParaRPr lang="en-US" sz="1600" u="none"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u="none" dirty="0">
                          <a:solidFill>
                            <a:srgbClr val="254149"/>
                          </a:solidFill>
                          <a:latin typeface="Segoe UI" panose="020B0502040204020203" pitchFamily="34" charset="0"/>
                          <a:cs typeface="Segoe UI" panose="020B0502040204020203" pitchFamily="34" charset="0"/>
                        </a:rPr>
                        <a:t>11.XX</a:t>
                      </a:r>
                    </a:p>
                  </a:txBody>
                  <a:tcPr/>
                </a:tc>
                <a:tc>
                  <a:txBody>
                    <a:bodyPr/>
                    <a:lstStyle/>
                    <a:p>
                      <a:r>
                        <a:rPr lang="en-US" sz="1100" i="1" u="none" kern="1200" dirty="0">
                          <a:solidFill>
                            <a:schemeClr val="dk1"/>
                          </a:solidFill>
                          <a:effectLst/>
                          <a:latin typeface="+mn-lt"/>
                          <a:ea typeface="+mn-ea"/>
                          <a:cs typeface="+mn-cs"/>
                        </a:rPr>
                        <a:t>(Academic Program Termination)  For the Academic Year 2019-2020, the Commission on Higher Education shall have the authority to terminate academic programs at any state-supported institution of higher learning deemed non-compliant through the Commission’s biennial program productivity review. The program review shall adhere to the CHE’s 2017 Revised Policy, which requires both enrollment and completion numbers by program level (baccalaureate, Master’s/ Specialist/ Doctor’s – Professional Practice, and Doctor’s – Research/Scholarship). Over a five-year period of time, each bachelor’s program must have an average of 12.5 major enrollment and 8 completions, each master’s/specialist/</a:t>
                      </a:r>
                      <a:r>
                        <a:rPr lang="en-US" sz="1100" i="1" u="none" kern="1200" dirty="0" err="1">
                          <a:solidFill>
                            <a:schemeClr val="dk1"/>
                          </a:solidFill>
                          <a:effectLst/>
                          <a:latin typeface="+mn-lt"/>
                          <a:ea typeface="+mn-ea"/>
                          <a:cs typeface="+mn-cs"/>
                        </a:rPr>
                        <a:t>doctors’s</a:t>
                      </a:r>
                      <a:r>
                        <a:rPr lang="en-US" sz="1100" i="1" u="none" kern="1200" dirty="0">
                          <a:solidFill>
                            <a:schemeClr val="dk1"/>
                          </a:solidFill>
                          <a:effectLst/>
                          <a:latin typeface="+mn-lt"/>
                          <a:ea typeface="+mn-ea"/>
                          <a:cs typeface="+mn-cs"/>
                        </a:rPr>
                        <a:t> – professional practice program must have an average of 6 major enrollment and 3 completions, and each doctor’s research/scholarship program must have 4.5 major enrollment and 2 completions. Upon completion of its review, the Commission shall notify institutions of programs to be terminated, placed on probation, and those granted exemption. </a:t>
                      </a:r>
                      <a:endParaRPr lang="en-US" sz="200" u="none"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u="none"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538541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4051723636"/>
              </p:ext>
            </p:extLst>
          </p:nvPr>
        </p:nvGraphicFramePr>
        <p:xfrm>
          <a:off x="2722350" y="816739"/>
          <a:ext cx="8400877" cy="208610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u="none" dirty="0">
                          <a:latin typeface="Segoe UI" panose="020B0502040204020203" pitchFamily="34" charset="0"/>
                          <a:cs typeface="Segoe UI" panose="020B0502040204020203" pitchFamily="34" charset="0"/>
                        </a:rPr>
                        <a:t>Proviso</a:t>
                      </a:r>
                      <a:r>
                        <a:rPr lang="en-US" sz="1600" u="none" baseline="0" dirty="0">
                          <a:latin typeface="Segoe UI" panose="020B0502040204020203" pitchFamily="34" charset="0"/>
                          <a:cs typeface="Segoe UI" panose="020B0502040204020203" pitchFamily="34" charset="0"/>
                        </a:rPr>
                        <a:t> No.</a:t>
                      </a:r>
                      <a:endParaRPr lang="en-US" sz="1600" u="none"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u="none"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u="none" dirty="0">
                          <a:solidFill>
                            <a:srgbClr val="254149"/>
                          </a:solidFill>
                          <a:latin typeface="Segoe UI" panose="020B0502040204020203" pitchFamily="34" charset="0"/>
                          <a:cs typeface="Segoe UI" panose="020B0502040204020203" pitchFamily="34" charset="0"/>
                        </a:rPr>
                        <a:t>11.XX</a:t>
                      </a:r>
                    </a:p>
                  </a:txBody>
                  <a:tcPr/>
                </a:tc>
                <a:tc>
                  <a:txBody>
                    <a:bodyPr/>
                    <a:lstStyle/>
                    <a:p>
                      <a:r>
                        <a:rPr lang="en-US" sz="1100" i="1" u="none" kern="1200" dirty="0">
                          <a:solidFill>
                            <a:schemeClr val="dk1"/>
                          </a:solidFill>
                          <a:effectLst/>
                          <a:latin typeface="+mn-lt"/>
                          <a:ea typeface="+mn-ea"/>
                          <a:cs typeface="+mn-cs"/>
                        </a:rPr>
                        <a:t>(Cap Total Cost of Attendance at Higher Education Institutions)  Beginning in Academic Year 2019-2020, the total cost of attendance at public institutions of higher education in this state, including tuition, required fees, course- or program-specific fees, books, housing, food, healthcare, and transportation shall be frozen at the Academic Year 2018-2019 level. Institutions must calculate the total cost of attendance per program, report this information the Commission on Higher Education by August 1, 2019, and apply the cap across all programs. </a:t>
                      </a:r>
                      <a:endParaRPr lang="en-US" sz="100" u="none"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u="none"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3800032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2038213638"/>
              </p:ext>
            </p:extLst>
          </p:nvPr>
        </p:nvGraphicFramePr>
        <p:xfrm>
          <a:off x="2722350" y="816739"/>
          <a:ext cx="8400877" cy="158318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11.XX</a:t>
                      </a:r>
                    </a:p>
                  </a:txBody>
                  <a:tcPr/>
                </a:tc>
                <a:tc>
                  <a:txBody>
                    <a:bodyPr/>
                    <a:lstStyle/>
                    <a:p>
                      <a:r>
                        <a:rPr lang="en-US" sz="1100" i="1" u="none" kern="1200" dirty="0">
                          <a:solidFill>
                            <a:schemeClr val="dk1"/>
                          </a:solidFill>
                          <a:effectLst/>
                          <a:latin typeface="+mn-lt"/>
                          <a:ea typeface="+mn-ea"/>
                          <a:cs typeface="+mn-cs"/>
                        </a:rPr>
                        <a:t>(Palmetto Fellows and LIFE Scholarship Recipients Automatic Acceptance)  In FY 2019-2020, any South Carolina student who qualifies as a Palmetto Fellows or LIFE scholarship recipient shall be granted automatic acceptance into the public institution of higher learning of his or her choice in the state, with the benefits of that scholarship, for the academic year. </a:t>
                      </a:r>
                      <a:endParaRPr lang="en-US" sz="100" u="none"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312331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New Proviso Requests Cont.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60778437"/>
              </p:ext>
            </p:extLst>
          </p:nvPr>
        </p:nvGraphicFramePr>
        <p:xfrm>
          <a:off x="2722350" y="816739"/>
          <a:ext cx="8400877" cy="1583187"/>
        </p:xfrm>
        <a:graphic>
          <a:graphicData uri="http://schemas.openxmlformats.org/drawingml/2006/table">
            <a:tbl>
              <a:tblPr firstRow="1" bandRow="1">
                <a:tableStyleId>{F5AB1C69-6EDB-4FF4-983F-18BD219EF322}</a:tableStyleId>
              </a:tblPr>
              <a:tblGrid>
                <a:gridCol w="907002">
                  <a:extLst>
                    <a:ext uri="{9D8B030D-6E8A-4147-A177-3AD203B41FA5}">
                      <a16:colId xmlns:a16="http://schemas.microsoft.com/office/drawing/2014/main" val="1518917485"/>
                    </a:ext>
                  </a:extLst>
                </a:gridCol>
                <a:gridCol w="6374524">
                  <a:extLst>
                    <a:ext uri="{9D8B030D-6E8A-4147-A177-3AD203B41FA5}">
                      <a16:colId xmlns:a16="http://schemas.microsoft.com/office/drawing/2014/main" val="3525803533"/>
                    </a:ext>
                  </a:extLst>
                </a:gridCol>
                <a:gridCol w="1119351">
                  <a:extLst>
                    <a:ext uri="{9D8B030D-6E8A-4147-A177-3AD203B41FA5}">
                      <a16:colId xmlns:a16="http://schemas.microsoft.com/office/drawing/2014/main" val="400394476"/>
                    </a:ext>
                  </a:extLst>
                </a:gridCol>
              </a:tblGrid>
              <a:tr h="821187">
                <a:tc>
                  <a:txBody>
                    <a:bodyPr/>
                    <a:lstStyle/>
                    <a:p>
                      <a:r>
                        <a:rPr lang="en-US" sz="1600" dirty="0">
                          <a:latin typeface="Segoe UI" panose="020B0502040204020203" pitchFamily="34" charset="0"/>
                          <a:cs typeface="Segoe UI" panose="020B0502040204020203" pitchFamily="34" charset="0"/>
                        </a:rPr>
                        <a:t>Proviso</a:t>
                      </a:r>
                      <a:r>
                        <a:rPr lang="en-US" sz="1600" baseline="0" dirty="0">
                          <a:latin typeface="Segoe UI" panose="020B0502040204020203" pitchFamily="34" charset="0"/>
                          <a:cs typeface="Segoe UI" panose="020B0502040204020203" pitchFamily="34" charset="0"/>
                        </a:rPr>
                        <a:t> No.</a:t>
                      </a:r>
                      <a:endParaRPr lang="en-US" sz="1600" dirty="0">
                        <a:latin typeface="Segoe UI" panose="020B0502040204020203" pitchFamily="34" charset="0"/>
                        <a:cs typeface="Segoe UI" panose="020B0502040204020203" pitchFamily="34" charset="0"/>
                      </a:endParaRP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Proviso</a:t>
                      </a:r>
                    </a:p>
                  </a:txBody>
                  <a:tcPr>
                    <a:solidFill>
                      <a:srgbClr val="4C6679"/>
                    </a:solidFill>
                  </a:tcPr>
                </a:tc>
                <a:tc>
                  <a:txBody>
                    <a:bodyPr/>
                    <a:lstStyle/>
                    <a:p>
                      <a:r>
                        <a:rPr lang="en-US" sz="1600" dirty="0">
                          <a:latin typeface="Segoe UI" panose="020B0502040204020203" pitchFamily="34" charset="0"/>
                          <a:cs typeface="Segoe UI" panose="020B0502040204020203" pitchFamily="34" charset="0"/>
                        </a:rPr>
                        <a:t>Action</a:t>
                      </a:r>
                    </a:p>
                  </a:txBody>
                  <a:tcPr>
                    <a:solidFill>
                      <a:srgbClr val="4C6679"/>
                    </a:solidFill>
                  </a:tcPr>
                </a:tc>
                <a:extLst>
                  <a:ext uri="{0D108BD9-81ED-4DB2-BD59-A6C34878D82A}">
                    <a16:rowId xmlns:a16="http://schemas.microsoft.com/office/drawing/2014/main" val="2340986072"/>
                  </a:ext>
                </a:extLst>
              </a:tr>
              <a:tr h="370840">
                <a:tc>
                  <a:txBody>
                    <a:bodyPr/>
                    <a:lstStyle/>
                    <a:p>
                      <a:pPr>
                        <a:lnSpc>
                          <a:spcPct val="110000"/>
                        </a:lnSpc>
                      </a:pPr>
                      <a:r>
                        <a:rPr lang="en-US" sz="1200" dirty="0">
                          <a:solidFill>
                            <a:srgbClr val="254149"/>
                          </a:solidFill>
                          <a:latin typeface="Segoe UI" panose="020B0502040204020203" pitchFamily="34" charset="0"/>
                          <a:cs typeface="Segoe UI" panose="020B0502040204020203" pitchFamily="34" charset="0"/>
                        </a:rPr>
                        <a:t>11.XX</a:t>
                      </a:r>
                    </a:p>
                  </a:txBody>
                  <a:tcPr/>
                </a:tc>
                <a:tc>
                  <a:txBody>
                    <a:bodyPr/>
                    <a:lstStyle/>
                    <a:p>
                      <a:r>
                        <a:rPr lang="en-US" sz="1100" i="1" u="none" kern="1200" dirty="0">
                          <a:solidFill>
                            <a:schemeClr val="dk1"/>
                          </a:solidFill>
                          <a:effectLst/>
                          <a:latin typeface="+mn-lt"/>
                          <a:ea typeface="+mn-ea"/>
                          <a:cs typeface="+mn-cs"/>
                        </a:rPr>
                        <a:t>(Higher Education Institutional Budget Projection Submission) By October 1, 2019, all state-supported institutions of higher education shall submit to the CHE their five-year budget projections, broken down by both “Total” and “Education and General” budgets, as well as projected in-state and out-of-state undergraduate enrollments for the next five years. </a:t>
                      </a:r>
                      <a:endParaRPr lang="en-US" sz="100" u="none" dirty="0">
                        <a:solidFill>
                          <a:srgbClr val="254149"/>
                        </a:solidFill>
                        <a:latin typeface="Segoe UI" panose="020B0502040204020203" pitchFamily="34" charset="0"/>
                        <a:cs typeface="Segoe UI" panose="020B0502040204020203" pitchFamily="34" charset="0"/>
                      </a:endParaRPr>
                    </a:p>
                  </a:txBody>
                  <a:tcPr/>
                </a:tc>
                <a:tc>
                  <a:txBody>
                    <a:bodyPr/>
                    <a:lstStyle/>
                    <a:p>
                      <a:pPr>
                        <a:lnSpc>
                          <a:spcPct val="110000"/>
                        </a:lnSpc>
                      </a:pPr>
                      <a:r>
                        <a:rPr lang="en-US" sz="1200" b="1" dirty="0">
                          <a:solidFill>
                            <a:srgbClr val="254149"/>
                          </a:solidFill>
                          <a:latin typeface="Segoe UI" panose="020B0502040204020203" pitchFamily="34" charset="0"/>
                          <a:cs typeface="Segoe UI" panose="020B0502040204020203" pitchFamily="34" charset="0"/>
                        </a:rPr>
                        <a:t>Add</a:t>
                      </a:r>
                    </a:p>
                  </a:txBody>
                  <a:tcPr/>
                </a:tc>
                <a:extLst>
                  <a:ext uri="{0D108BD9-81ED-4DB2-BD59-A6C34878D82A}">
                    <a16:rowId xmlns:a16="http://schemas.microsoft.com/office/drawing/2014/main" val="1469301668"/>
                  </a:ext>
                </a:extLst>
              </a:tr>
            </a:tbl>
          </a:graphicData>
        </a:graphic>
      </p:graphicFrame>
    </p:spTree>
    <p:extLst>
      <p:ext uri="{BB962C8B-B14F-4D97-AF65-F5344CB8AC3E}">
        <p14:creationId xmlns:p14="http://schemas.microsoft.com/office/powerpoint/2010/main" val="121579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2"/>
          <p:cNvSpPr txBox="1">
            <a:spLocks noChangeArrowheads="1"/>
          </p:cNvSpPr>
          <p:nvPr/>
        </p:nvSpPr>
        <p:spPr bwMode="auto">
          <a:xfrm>
            <a:off x="1765465" y="325468"/>
            <a:ext cx="4605749"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Commission Overview</a:t>
            </a:r>
            <a:endParaRPr lang="en-US" altLang="en-US" sz="2200" dirty="0">
              <a:latin typeface="Eras Demi ITC" panose="020B0805030504020804" pitchFamily="34" charset="0"/>
            </a:endParaRPr>
          </a:p>
        </p:txBody>
      </p:sp>
      <p:graphicFrame>
        <p:nvGraphicFramePr>
          <p:cNvPr id="4" name="Diagram 3"/>
          <p:cNvGraphicFramePr/>
          <p:nvPr>
            <p:extLst>
              <p:ext uri="{D42A27DB-BD31-4B8C-83A1-F6EECF244321}">
                <p14:modId xmlns:p14="http://schemas.microsoft.com/office/powerpoint/2010/main" val="1382143809"/>
              </p:ext>
            </p:extLst>
          </p:nvPr>
        </p:nvGraphicFramePr>
        <p:xfrm>
          <a:off x="2983418" y="2284133"/>
          <a:ext cx="7628793" cy="4247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6" name="Picture 3" descr="ChePubli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60084" y="325468"/>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4</a:t>
            </a:fld>
            <a:endParaRPr lang="en-US" dirty="0"/>
          </a:p>
        </p:txBody>
      </p:sp>
      <p:grpSp>
        <p:nvGrpSpPr>
          <p:cNvPr id="6" name="Group 5"/>
          <p:cNvGrpSpPr/>
          <p:nvPr/>
        </p:nvGrpSpPr>
        <p:grpSpPr>
          <a:xfrm>
            <a:off x="2983419" y="1223899"/>
            <a:ext cx="7628792" cy="886448"/>
            <a:chOff x="0" y="0"/>
            <a:chExt cx="2746365" cy="2071811"/>
          </a:xfrm>
          <a:solidFill>
            <a:srgbClr val="2E5369"/>
          </a:solidFill>
        </p:grpSpPr>
        <p:sp>
          <p:nvSpPr>
            <p:cNvPr id="7" name="Rounded Rectangle 6"/>
            <p:cNvSpPr/>
            <p:nvPr/>
          </p:nvSpPr>
          <p:spPr>
            <a:xfrm>
              <a:off x="0" y="0"/>
              <a:ext cx="2746365" cy="2071811"/>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Rounded Rectangle 4"/>
            <p:cNvSpPr txBox="1"/>
            <p:nvPr/>
          </p:nvSpPr>
          <p:spPr>
            <a:xfrm>
              <a:off x="101137" y="101137"/>
              <a:ext cx="2544091" cy="186953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kern="1200" dirty="0">
                  <a:latin typeface="Segoe UI" panose="020B0502040204020203" pitchFamily="34" charset="0"/>
                  <a:cs typeface="Segoe UI" panose="020B0502040204020203" pitchFamily="34" charset="0"/>
                </a:rPr>
                <a:t>15 Commissioners </a:t>
              </a:r>
            </a:p>
          </p:txBody>
        </p:sp>
      </p:grpSp>
    </p:spTree>
    <p:extLst>
      <p:ext uri="{BB962C8B-B14F-4D97-AF65-F5344CB8AC3E}">
        <p14:creationId xmlns:p14="http://schemas.microsoft.com/office/powerpoint/2010/main" val="1953250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Undergraduate</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Enrollments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2" name="TextBox 1"/>
          <p:cNvSpPr txBox="1"/>
          <p:nvPr/>
        </p:nvSpPr>
        <p:spPr>
          <a:xfrm>
            <a:off x="3087666" y="5244527"/>
            <a:ext cx="8202694" cy="1283428"/>
          </a:xfrm>
          <a:prstGeom prst="rect">
            <a:avLst/>
          </a:prstGeom>
          <a:noFill/>
        </p:spPr>
        <p:txBody>
          <a:bodyPr wrap="square" rtlCol="0">
            <a:spAutoFit/>
          </a:bodyPr>
          <a:lstStyle/>
          <a:p>
            <a:pPr algn="ctr">
              <a:lnSpc>
                <a:spcPct val="120000"/>
              </a:lnSpc>
            </a:pPr>
            <a:r>
              <a:rPr lang="en-US" dirty="0">
                <a:solidFill>
                  <a:srgbClr val="254149"/>
                </a:solidFill>
                <a:latin typeface="Segoe UI" panose="020B0502040204020203" pitchFamily="34" charset="0"/>
                <a:cs typeface="Segoe UI" panose="020B0502040204020203" pitchFamily="34" charset="0"/>
              </a:rPr>
              <a:t>Compounded Annual Growth Rate (CAGR) 1993-2017:</a:t>
            </a:r>
          </a:p>
          <a:p>
            <a:pPr algn="ctr">
              <a:lnSpc>
                <a:spcPct val="120000"/>
              </a:lnSpc>
            </a:pPr>
            <a:endParaRPr lang="en-US" sz="4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700" dirty="0">
                <a:solidFill>
                  <a:srgbClr val="254149"/>
                </a:solidFill>
                <a:latin typeface="Segoe UI" panose="020B0502040204020203" pitchFamily="34" charset="0"/>
                <a:cs typeface="Segoe UI" panose="020B0502040204020203" pitchFamily="34" charset="0"/>
              </a:rPr>
              <a:t>Out-of-State: 3.55%, from 13,053 students in 1993 to 30,172 students in 2017</a:t>
            </a:r>
          </a:p>
          <a:p>
            <a:pPr marL="285750" indent="-285750">
              <a:lnSpc>
                <a:spcPct val="150000"/>
              </a:lnSpc>
              <a:buFont typeface="Arial" panose="020B0604020202020204" pitchFamily="34" charset="0"/>
              <a:buChar char="•"/>
            </a:pPr>
            <a:r>
              <a:rPr lang="en-US" sz="1700" dirty="0">
                <a:solidFill>
                  <a:srgbClr val="254149"/>
                </a:solidFill>
                <a:latin typeface="Segoe UI" panose="020B0502040204020203" pitchFamily="34" charset="0"/>
                <a:cs typeface="Segoe UI" panose="020B0502040204020203" pitchFamily="34" charset="0"/>
              </a:rPr>
              <a:t>In-State: 0.78%, from 52,434 students in 1993 to 63,213 students in 2017</a:t>
            </a:r>
          </a:p>
        </p:txBody>
      </p:sp>
      <p:graphicFrame>
        <p:nvGraphicFramePr>
          <p:cNvPr id="7" name="Chart 6">
            <a:extLst>
              <a:ext uri="{FF2B5EF4-FFF2-40B4-BE49-F238E27FC236}">
                <a16:creationId xmlns:a16="http://schemas.microsoft.com/office/drawing/2014/main" id="{00000000-0008-0000-0200-000005000000}"/>
              </a:ext>
            </a:extLst>
          </p:cNvPr>
          <p:cNvGraphicFramePr>
            <a:graphicFrameLocks/>
          </p:cNvGraphicFramePr>
          <p:nvPr>
            <p:extLst/>
          </p:nvPr>
        </p:nvGraphicFramePr>
        <p:xfrm>
          <a:off x="2776444" y="1416424"/>
          <a:ext cx="7607300" cy="37651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03844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Students Applied, Accepted, and Enrolled</a:t>
            </a: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767608" y="6558378"/>
            <a:ext cx="7091680" cy="29962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000" dirty="0">
                <a:solidFill>
                  <a:srgbClr val="254149"/>
                </a:solidFill>
                <a:latin typeface="Segoe UI" panose="020B0502040204020203" pitchFamily="34" charset="0"/>
                <a:cs typeface="Segoe UI" panose="020B0502040204020203" pitchFamily="34" charset="0"/>
              </a:rPr>
              <a:t>*Figures Self-Reported by Institutions</a:t>
            </a:r>
          </a:p>
        </p:txBody>
      </p:sp>
      <p:graphicFrame>
        <p:nvGraphicFramePr>
          <p:cNvPr id="8" name="Chart 7">
            <a:extLst>
              <a:ext uri="{FF2B5EF4-FFF2-40B4-BE49-F238E27FC236}">
                <a16:creationId xmlns:a16="http://schemas.microsoft.com/office/drawing/2014/main" id="{29C9F9B8-5417-4F85-B3CF-DEC3BF569516}"/>
              </a:ext>
            </a:extLst>
          </p:cNvPr>
          <p:cNvGraphicFramePr>
            <a:graphicFrameLocks/>
          </p:cNvGraphicFramePr>
          <p:nvPr>
            <p:extLst>
              <p:ext uri="{D42A27DB-BD31-4B8C-83A1-F6EECF244321}">
                <p14:modId xmlns:p14="http://schemas.microsoft.com/office/powerpoint/2010/main" val="2494397618"/>
              </p:ext>
            </p:extLst>
          </p:nvPr>
        </p:nvGraphicFramePr>
        <p:xfrm>
          <a:off x="4273616" y="1001026"/>
          <a:ext cx="624679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D1F1B84C-21E9-4390-879A-61C47E4032EE}"/>
              </a:ext>
            </a:extLst>
          </p:cNvPr>
          <p:cNvGraphicFramePr>
            <a:graphicFrameLocks/>
          </p:cNvGraphicFramePr>
          <p:nvPr>
            <p:extLst>
              <p:ext uri="{D42A27DB-BD31-4B8C-83A1-F6EECF244321}">
                <p14:modId xmlns:p14="http://schemas.microsoft.com/office/powerpoint/2010/main" val="556494874"/>
              </p:ext>
            </p:extLst>
          </p:nvPr>
        </p:nvGraphicFramePr>
        <p:xfrm>
          <a:off x="4273615" y="3666460"/>
          <a:ext cx="6246795"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94402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Students Applied, Accepted, and Enrolled – Research Institutions </a:t>
            </a: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767608" y="6558378"/>
            <a:ext cx="7091680" cy="29962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000" dirty="0">
                <a:solidFill>
                  <a:srgbClr val="254149"/>
                </a:solidFill>
                <a:latin typeface="Segoe UI" panose="020B0502040204020203" pitchFamily="34" charset="0"/>
                <a:cs typeface="Segoe UI" panose="020B0502040204020203" pitchFamily="34" charset="0"/>
              </a:rPr>
              <a:t>*Figures Self-Reported by Institutions</a:t>
            </a:r>
          </a:p>
        </p:txBody>
      </p:sp>
      <p:graphicFrame>
        <p:nvGraphicFramePr>
          <p:cNvPr id="8" name="Chart 7">
            <a:extLst>
              <a:ext uri="{FF2B5EF4-FFF2-40B4-BE49-F238E27FC236}">
                <a16:creationId xmlns:a16="http://schemas.microsoft.com/office/drawing/2014/main" id="{D68FE1CE-609F-4AF9-9630-25418E3D292F}"/>
              </a:ext>
            </a:extLst>
          </p:cNvPr>
          <p:cNvGraphicFramePr>
            <a:graphicFrameLocks/>
          </p:cNvGraphicFramePr>
          <p:nvPr>
            <p:extLst>
              <p:ext uri="{D42A27DB-BD31-4B8C-83A1-F6EECF244321}">
                <p14:modId xmlns:p14="http://schemas.microsoft.com/office/powerpoint/2010/main" val="186784729"/>
              </p:ext>
            </p:extLst>
          </p:nvPr>
        </p:nvGraphicFramePr>
        <p:xfrm>
          <a:off x="4273616" y="1152907"/>
          <a:ext cx="624679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82D1DBB2-C70C-4A91-97FC-6B5FFC11FE04}"/>
              </a:ext>
            </a:extLst>
          </p:cNvPr>
          <p:cNvGraphicFramePr>
            <a:graphicFrameLocks/>
          </p:cNvGraphicFramePr>
          <p:nvPr>
            <p:extLst>
              <p:ext uri="{D42A27DB-BD31-4B8C-83A1-F6EECF244321}">
                <p14:modId xmlns:p14="http://schemas.microsoft.com/office/powerpoint/2010/main" val="1615318407"/>
              </p:ext>
            </p:extLst>
          </p:nvPr>
        </p:nvGraphicFramePr>
        <p:xfrm>
          <a:off x="4273616" y="3896107"/>
          <a:ext cx="6246795"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630893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Students Applied, Accepted, and Enrolled – Four-Year Comprehensive Institutions</a:t>
            </a: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767608" y="6558378"/>
            <a:ext cx="7091680" cy="29962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000" dirty="0">
                <a:solidFill>
                  <a:srgbClr val="254149"/>
                </a:solidFill>
                <a:latin typeface="Segoe UI" panose="020B0502040204020203" pitchFamily="34" charset="0"/>
                <a:cs typeface="Segoe UI" panose="020B0502040204020203" pitchFamily="34" charset="0"/>
              </a:rPr>
              <a:t>*Figures Self-Reported by Institutions</a:t>
            </a:r>
          </a:p>
        </p:txBody>
      </p:sp>
      <p:graphicFrame>
        <p:nvGraphicFramePr>
          <p:cNvPr id="8" name="Chart 7">
            <a:extLst>
              <a:ext uri="{FF2B5EF4-FFF2-40B4-BE49-F238E27FC236}">
                <a16:creationId xmlns:a16="http://schemas.microsoft.com/office/drawing/2014/main" id="{39DCAE48-BB87-41EA-8F79-E791BA30F23A}"/>
              </a:ext>
            </a:extLst>
          </p:cNvPr>
          <p:cNvGraphicFramePr>
            <a:graphicFrameLocks/>
          </p:cNvGraphicFramePr>
          <p:nvPr>
            <p:extLst>
              <p:ext uri="{D42A27DB-BD31-4B8C-83A1-F6EECF244321}">
                <p14:modId xmlns:p14="http://schemas.microsoft.com/office/powerpoint/2010/main" val="1275786649"/>
              </p:ext>
            </p:extLst>
          </p:nvPr>
        </p:nvGraphicFramePr>
        <p:xfrm>
          <a:off x="4435638" y="1152907"/>
          <a:ext cx="5959643" cy="27178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B5FB14CE-867F-489E-8B59-D331D0E17B78}"/>
              </a:ext>
            </a:extLst>
          </p:cNvPr>
          <p:cNvGraphicFramePr>
            <a:graphicFrameLocks/>
          </p:cNvGraphicFramePr>
          <p:nvPr>
            <p:extLst>
              <p:ext uri="{D42A27DB-BD31-4B8C-83A1-F6EECF244321}">
                <p14:modId xmlns:p14="http://schemas.microsoft.com/office/powerpoint/2010/main" val="3116562794"/>
              </p:ext>
            </p:extLst>
          </p:nvPr>
        </p:nvGraphicFramePr>
        <p:xfrm>
          <a:off x="4435637" y="3789332"/>
          <a:ext cx="5959643"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21108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Full-Time Equivalent (FTE) Enrollment – All Student Levels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5AEBFA88-B63A-4892-8EEC-BF8E2E58989C}"/>
              </a:ext>
            </a:extLst>
          </p:cNvPr>
          <p:cNvGraphicFramePr>
            <a:graphicFrameLocks/>
          </p:cNvGraphicFramePr>
          <p:nvPr>
            <p:extLst>
              <p:ext uri="{D42A27DB-BD31-4B8C-83A1-F6EECF244321}">
                <p14:modId xmlns:p14="http://schemas.microsoft.com/office/powerpoint/2010/main" val="1562382397"/>
              </p:ext>
            </p:extLst>
          </p:nvPr>
        </p:nvGraphicFramePr>
        <p:xfrm>
          <a:off x="2141220" y="1152908"/>
          <a:ext cx="9768782" cy="5379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53076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Full-Time Equivalent (FTE) Enrollment – All Student Levels, Four-Year Institutions, Fall 2017</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9" name="Chart 8">
            <a:extLst>
              <a:ext uri="{FF2B5EF4-FFF2-40B4-BE49-F238E27FC236}">
                <a16:creationId xmlns:a16="http://schemas.microsoft.com/office/drawing/2014/main" id="{24AB9AE9-4330-4C71-B203-7CD889ECD0AB}"/>
              </a:ext>
            </a:extLst>
          </p:cNvPr>
          <p:cNvGraphicFramePr>
            <a:graphicFrameLocks/>
          </p:cNvGraphicFramePr>
          <p:nvPr>
            <p:extLst>
              <p:ext uri="{D42A27DB-BD31-4B8C-83A1-F6EECF244321}">
                <p14:modId xmlns:p14="http://schemas.microsoft.com/office/powerpoint/2010/main" val="2143277584"/>
              </p:ext>
            </p:extLst>
          </p:nvPr>
        </p:nvGraphicFramePr>
        <p:xfrm>
          <a:off x="2242726" y="1280160"/>
          <a:ext cx="9667276" cy="52523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50142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Full-Time Equivalent (FTE) Enrollment – All Student Levels, Two-Year Institutions, Fall 2017</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Chart 7">
            <a:extLst>
              <a:ext uri="{FF2B5EF4-FFF2-40B4-BE49-F238E27FC236}">
                <a16:creationId xmlns:a16="http://schemas.microsoft.com/office/drawing/2014/main" id="{12C247EA-AD67-4194-882C-B4226AE7D28D}"/>
              </a:ext>
            </a:extLst>
          </p:cNvPr>
          <p:cNvGraphicFramePr>
            <a:graphicFrameLocks/>
          </p:cNvGraphicFramePr>
          <p:nvPr>
            <p:extLst>
              <p:ext uri="{D42A27DB-BD31-4B8C-83A1-F6EECF244321}">
                <p14:modId xmlns:p14="http://schemas.microsoft.com/office/powerpoint/2010/main" val="3663302651"/>
              </p:ext>
            </p:extLst>
          </p:nvPr>
        </p:nvGraphicFramePr>
        <p:xfrm>
          <a:off x="1765465" y="1371600"/>
          <a:ext cx="10144537" cy="51609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82847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Headcount Enrollment – All Student Levels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7803426" y="4533761"/>
            <a:ext cx="4207888" cy="257022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ts val="400"/>
              </a:spcAft>
              <a:buClrTx/>
              <a:buSzTx/>
              <a:buFontTx/>
              <a:buNone/>
              <a:tabLst/>
              <a:defRPr/>
            </a:pPr>
            <a:r>
              <a:rPr kumimoji="0" lang="en-US" altLang="en-US" sz="1500" b="0" i="0" u="none" strike="noStrike" kern="1200" cap="none" spc="0" normalizeH="0" baseline="0" noProof="0" dirty="0">
                <a:ln>
                  <a:noFill/>
                </a:ln>
                <a:solidFill>
                  <a:srgbClr val="254149"/>
                </a:solidFill>
                <a:effectLst/>
                <a:uLnTx/>
                <a:uFillTx/>
                <a:latin typeface="Segoe UI" panose="020B0502040204020203" pitchFamily="34" charset="0"/>
                <a:ea typeface="+mn-ea"/>
                <a:cs typeface="Segoe UI" panose="020B0502040204020203" pitchFamily="34" charset="0"/>
              </a:rPr>
              <a:t>Headcount is defined as the number of students enrolled at an institution as of the reporting institution’s matriculation date. Matriculation date is defined as the date when a student can drop a course without a penalty. Fall 2018 numbers are preliminary and subject to change.</a:t>
            </a:r>
          </a:p>
        </p:txBody>
      </p:sp>
      <p:graphicFrame>
        <p:nvGraphicFramePr>
          <p:cNvPr id="10" name="Chart 9">
            <a:extLst>
              <a:ext uri="{FF2B5EF4-FFF2-40B4-BE49-F238E27FC236}">
                <a16:creationId xmlns:a16="http://schemas.microsoft.com/office/drawing/2014/main" id="{E3E701B5-6A3E-4256-8565-02B4CA77E43D}"/>
              </a:ext>
            </a:extLst>
          </p:cNvPr>
          <p:cNvGraphicFramePr>
            <a:graphicFrameLocks/>
          </p:cNvGraphicFramePr>
          <p:nvPr>
            <p:extLst>
              <p:ext uri="{D42A27DB-BD31-4B8C-83A1-F6EECF244321}">
                <p14:modId xmlns:p14="http://schemas.microsoft.com/office/powerpoint/2010/main" val="3238218052"/>
              </p:ext>
            </p:extLst>
          </p:nvPr>
        </p:nvGraphicFramePr>
        <p:xfrm>
          <a:off x="2868328" y="1264873"/>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68FDDAFC-8BAD-43DE-93E8-7574318BB837}"/>
              </a:ext>
            </a:extLst>
          </p:cNvPr>
          <p:cNvGraphicFramePr>
            <a:graphicFrameLocks/>
          </p:cNvGraphicFramePr>
          <p:nvPr>
            <p:extLst>
              <p:ext uri="{D42A27DB-BD31-4B8C-83A1-F6EECF244321}">
                <p14:modId xmlns:p14="http://schemas.microsoft.com/office/powerpoint/2010/main" val="3411156519"/>
              </p:ext>
            </p:extLst>
          </p:nvPr>
        </p:nvGraphicFramePr>
        <p:xfrm>
          <a:off x="7440328" y="1264873"/>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7DC3034E-590D-4EEB-979E-61CE65215250}"/>
              </a:ext>
            </a:extLst>
          </p:cNvPr>
          <p:cNvGraphicFramePr>
            <a:graphicFrameLocks/>
          </p:cNvGraphicFramePr>
          <p:nvPr>
            <p:extLst>
              <p:ext uri="{D42A27DB-BD31-4B8C-83A1-F6EECF244321}">
                <p14:modId xmlns:p14="http://schemas.microsoft.com/office/powerpoint/2010/main" val="1887860135"/>
              </p:ext>
            </p:extLst>
          </p:nvPr>
        </p:nvGraphicFramePr>
        <p:xfrm>
          <a:off x="2868328" y="4008073"/>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96289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In-State vs. Out-of-State Headcount Enrollment – Research Institutions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980968" y="6042731"/>
            <a:ext cx="7091680"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500" dirty="0">
                <a:solidFill>
                  <a:srgbClr val="254149"/>
                </a:solidFill>
                <a:latin typeface="Segoe UI" panose="020B0502040204020203" pitchFamily="34" charset="0"/>
                <a:cs typeface="Segoe UI" panose="020B0502040204020203" pitchFamily="34" charset="0"/>
              </a:rPr>
              <a:t>Geo-Origin is the first reported geographic origin of the student enrolling in a South Carolina institution. Fall 2018 data is preliminary and subject to change.</a:t>
            </a:r>
          </a:p>
        </p:txBody>
      </p:sp>
      <p:graphicFrame>
        <p:nvGraphicFramePr>
          <p:cNvPr id="7" name="Chart 6">
            <a:extLst>
              <a:ext uri="{FF2B5EF4-FFF2-40B4-BE49-F238E27FC236}">
                <a16:creationId xmlns:a16="http://schemas.microsoft.com/office/drawing/2014/main" id="{E2D65EBB-C6F1-49CA-8239-F09064A8E38D}"/>
              </a:ext>
            </a:extLst>
          </p:cNvPr>
          <p:cNvGraphicFramePr>
            <a:graphicFrameLocks/>
          </p:cNvGraphicFramePr>
          <p:nvPr>
            <p:extLst>
              <p:ext uri="{D42A27DB-BD31-4B8C-83A1-F6EECF244321}">
                <p14:modId xmlns:p14="http://schemas.microsoft.com/office/powerpoint/2010/main" val="1899604717"/>
              </p:ext>
            </p:extLst>
          </p:nvPr>
        </p:nvGraphicFramePr>
        <p:xfrm>
          <a:off x="2242726" y="1152907"/>
          <a:ext cx="9417462" cy="4813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926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In-State vs. Out-of-State Headcount Enrollment – Four-Year Comprehensive Institutions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49</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980968" y="6042731"/>
            <a:ext cx="7091680"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500" dirty="0">
                <a:solidFill>
                  <a:srgbClr val="254149"/>
                </a:solidFill>
                <a:latin typeface="Segoe UI" panose="020B0502040204020203" pitchFamily="34" charset="0"/>
                <a:cs typeface="Segoe UI" panose="020B0502040204020203" pitchFamily="34" charset="0"/>
              </a:rPr>
              <a:t>Geo-Origin is the first reported geographic origin of the student enrolling in a South Carolina institution. Fall 2018 data is preliminary and subject to change. </a:t>
            </a:r>
          </a:p>
        </p:txBody>
      </p:sp>
      <p:graphicFrame>
        <p:nvGraphicFramePr>
          <p:cNvPr id="8" name="Chart 7">
            <a:extLst>
              <a:ext uri="{FF2B5EF4-FFF2-40B4-BE49-F238E27FC236}">
                <a16:creationId xmlns:a16="http://schemas.microsoft.com/office/drawing/2014/main" id="{C3C880F2-00E5-49E4-A078-DD8A2AB69850}"/>
              </a:ext>
            </a:extLst>
          </p:cNvPr>
          <p:cNvGraphicFramePr>
            <a:graphicFrameLocks/>
          </p:cNvGraphicFramePr>
          <p:nvPr>
            <p:extLst>
              <p:ext uri="{D42A27DB-BD31-4B8C-83A1-F6EECF244321}">
                <p14:modId xmlns:p14="http://schemas.microsoft.com/office/powerpoint/2010/main" val="2288937520"/>
              </p:ext>
            </p:extLst>
          </p:nvPr>
        </p:nvGraphicFramePr>
        <p:xfrm>
          <a:off x="1765465" y="1577339"/>
          <a:ext cx="9307183" cy="44653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352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Current Commissioners</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TextBox 3"/>
          <p:cNvSpPr txBox="1"/>
          <p:nvPr/>
        </p:nvSpPr>
        <p:spPr>
          <a:xfrm>
            <a:off x="3307742" y="1152907"/>
            <a:ext cx="8469729" cy="5300875"/>
          </a:xfrm>
          <a:prstGeom prst="rect">
            <a:avLst/>
          </a:prstGeom>
          <a:noFill/>
        </p:spPr>
        <p:txBody>
          <a:bodyPr wrap="square" rtlCol="0">
            <a:spAutoFit/>
          </a:bodyPr>
          <a:lstStyle/>
          <a:p>
            <a:pPr>
              <a:lnSpc>
                <a:spcPct val="150000"/>
              </a:lnSpc>
            </a:pPr>
            <a:r>
              <a:rPr lang="en-US" sz="1900" dirty="0">
                <a:solidFill>
                  <a:srgbClr val="254149"/>
                </a:solidFill>
                <a:latin typeface="Segoe UI" panose="020B0502040204020203" pitchFamily="34" charset="0"/>
                <a:cs typeface="Segoe UI" panose="020B0502040204020203" pitchFamily="34" charset="0"/>
              </a:rPr>
              <a:t>Mr. Wes Hayes, Chair</a:t>
            </a:r>
          </a:p>
          <a:p>
            <a:pPr>
              <a:lnSpc>
                <a:spcPct val="150000"/>
              </a:lnSpc>
            </a:pPr>
            <a:r>
              <a:rPr lang="en-US" sz="1900" dirty="0">
                <a:solidFill>
                  <a:srgbClr val="254149"/>
                </a:solidFill>
                <a:latin typeface="Segoe UI" panose="020B0502040204020203" pitchFamily="34" charset="0"/>
                <a:cs typeface="Segoe UI" panose="020B0502040204020203" pitchFamily="34" charset="0"/>
              </a:rPr>
              <a:t>Mr. </a:t>
            </a:r>
            <a:r>
              <a:rPr lang="en-US" sz="1900" dirty="0" err="1">
                <a:solidFill>
                  <a:srgbClr val="254149"/>
                </a:solidFill>
                <a:latin typeface="Segoe UI" panose="020B0502040204020203" pitchFamily="34" charset="0"/>
                <a:cs typeface="Segoe UI" panose="020B0502040204020203" pitchFamily="34" charset="0"/>
              </a:rPr>
              <a:t>Devron</a:t>
            </a:r>
            <a:r>
              <a:rPr lang="en-US" sz="1900" dirty="0">
                <a:solidFill>
                  <a:srgbClr val="254149"/>
                </a:solidFill>
                <a:latin typeface="Segoe UI" panose="020B0502040204020203" pitchFamily="34" charset="0"/>
                <a:cs typeface="Segoe UI" panose="020B0502040204020203" pitchFamily="34" charset="0"/>
              </a:rPr>
              <a:t> Edwards, Statewide At-large</a:t>
            </a:r>
          </a:p>
          <a:p>
            <a:pPr>
              <a:lnSpc>
                <a:spcPct val="150000"/>
              </a:lnSpc>
            </a:pPr>
            <a:r>
              <a:rPr lang="en-US" sz="1900" dirty="0">
                <a:solidFill>
                  <a:srgbClr val="254149"/>
                </a:solidFill>
                <a:latin typeface="Segoe UI" panose="020B0502040204020203" pitchFamily="34" charset="0"/>
                <a:cs typeface="Segoe UI" panose="020B0502040204020203" pitchFamily="34" charset="0"/>
              </a:rPr>
              <a:t>Mr. Charles Dalton, Statewide At-large</a:t>
            </a:r>
          </a:p>
          <a:p>
            <a:pPr>
              <a:lnSpc>
                <a:spcPct val="150000"/>
              </a:lnSpc>
            </a:pPr>
            <a:r>
              <a:rPr lang="en-US" sz="1900" dirty="0">
                <a:solidFill>
                  <a:srgbClr val="254149"/>
                </a:solidFill>
                <a:latin typeface="Segoe UI" panose="020B0502040204020203" pitchFamily="34" charset="0"/>
                <a:cs typeface="Segoe UI" panose="020B0502040204020203" pitchFamily="34" charset="0"/>
              </a:rPr>
              <a:t>Mr. Ben </a:t>
            </a:r>
            <a:r>
              <a:rPr lang="en-US" sz="1900" dirty="0" err="1">
                <a:solidFill>
                  <a:srgbClr val="254149"/>
                </a:solidFill>
                <a:latin typeface="Segoe UI" panose="020B0502040204020203" pitchFamily="34" charset="0"/>
                <a:cs typeface="Segoe UI" panose="020B0502040204020203" pitchFamily="34" charset="0"/>
              </a:rPr>
              <a:t>Satcher</a:t>
            </a:r>
            <a:r>
              <a:rPr lang="en-US" sz="1900" dirty="0">
                <a:solidFill>
                  <a:srgbClr val="254149"/>
                </a:solidFill>
                <a:latin typeface="Segoe UI" panose="020B0502040204020203" pitchFamily="34" charset="0"/>
                <a:cs typeface="Segoe UI" panose="020B0502040204020203" pitchFamily="34" charset="0"/>
              </a:rPr>
              <a:t>, Jr., Statewide At-large</a:t>
            </a:r>
          </a:p>
          <a:p>
            <a:pPr>
              <a:lnSpc>
                <a:spcPct val="150000"/>
              </a:lnSpc>
            </a:pPr>
            <a:r>
              <a:rPr lang="en-US" sz="1900" dirty="0">
                <a:solidFill>
                  <a:srgbClr val="254149"/>
                </a:solidFill>
                <a:latin typeface="Segoe UI" panose="020B0502040204020203" pitchFamily="34" charset="0"/>
                <a:cs typeface="Segoe UI" panose="020B0502040204020203" pitchFamily="34" charset="0"/>
              </a:rPr>
              <a:t>Ms. Terrye Seckinger, 1</a:t>
            </a:r>
            <a:r>
              <a:rPr lang="en-US" sz="1900" baseline="30000" dirty="0">
                <a:solidFill>
                  <a:srgbClr val="254149"/>
                </a:solidFill>
                <a:latin typeface="Segoe UI" panose="020B0502040204020203" pitchFamily="34" charset="0"/>
                <a:cs typeface="Segoe UI" panose="020B0502040204020203" pitchFamily="34" charset="0"/>
              </a:rPr>
              <a:t>st</a:t>
            </a:r>
            <a:r>
              <a:rPr lang="en-US" sz="1900" dirty="0">
                <a:solidFill>
                  <a:srgbClr val="254149"/>
                </a:solidFill>
                <a:latin typeface="Segoe UI" panose="020B0502040204020203" pitchFamily="34" charset="0"/>
                <a:cs typeface="Segoe UI" panose="020B0502040204020203" pitchFamily="34" charset="0"/>
              </a:rPr>
              <a:t> Congressional District</a:t>
            </a:r>
          </a:p>
          <a:p>
            <a:pPr>
              <a:lnSpc>
                <a:spcPct val="150000"/>
              </a:lnSpc>
            </a:pPr>
            <a:r>
              <a:rPr lang="en-US" sz="1900" dirty="0">
                <a:solidFill>
                  <a:srgbClr val="254149"/>
                </a:solidFill>
                <a:latin typeface="Segoe UI" panose="020B0502040204020203" pitchFamily="34" charset="0"/>
                <a:cs typeface="Segoe UI" panose="020B0502040204020203" pitchFamily="34" charset="0"/>
              </a:rPr>
              <a:t>Vice Admiral Charles </a:t>
            </a:r>
            <a:r>
              <a:rPr lang="en-US" sz="1900" dirty="0" err="1">
                <a:solidFill>
                  <a:srgbClr val="254149"/>
                </a:solidFill>
                <a:latin typeface="Segoe UI" panose="020B0502040204020203" pitchFamily="34" charset="0"/>
                <a:cs typeface="Segoe UI" panose="020B0502040204020203" pitchFamily="34" charset="0"/>
              </a:rPr>
              <a:t>Munns</a:t>
            </a:r>
            <a:r>
              <a:rPr lang="en-US" sz="1900" dirty="0">
                <a:solidFill>
                  <a:srgbClr val="254149"/>
                </a:solidFill>
                <a:latin typeface="Segoe UI" panose="020B0502040204020203" pitchFamily="34" charset="0"/>
                <a:cs typeface="Segoe UI" panose="020B0502040204020203" pitchFamily="34" charset="0"/>
              </a:rPr>
              <a:t>, USN (ret.), 2</a:t>
            </a:r>
            <a:r>
              <a:rPr lang="en-US" sz="1900" baseline="30000" dirty="0">
                <a:solidFill>
                  <a:srgbClr val="254149"/>
                </a:solidFill>
                <a:latin typeface="Segoe UI" panose="020B0502040204020203" pitchFamily="34" charset="0"/>
                <a:cs typeface="Segoe UI" panose="020B0502040204020203" pitchFamily="34" charset="0"/>
              </a:rPr>
              <a:t>nd</a:t>
            </a:r>
            <a:r>
              <a:rPr lang="en-US" sz="1900" dirty="0">
                <a:solidFill>
                  <a:srgbClr val="254149"/>
                </a:solidFill>
                <a:latin typeface="Segoe UI" panose="020B0502040204020203" pitchFamily="34" charset="0"/>
                <a:cs typeface="Segoe UI" panose="020B0502040204020203" pitchFamily="34" charset="0"/>
              </a:rPr>
              <a:t> Congressional District</a:t>
            </a:r>
          </a:p>
          <a:p>
            <a:pPr>
              <a:lnSpc>
                <a:spcPct val="150000"/>
              </a:lnSpc>
            </a:pPr>
            <a:r>
              <a:rPr lang="en-US" sz="1900" dirty="0">
                <a:solidFill>
                  <a:srgbClr val="254149"/>
                </a:solidFill>
                <a:latin typeface="Segoe UI" panose="020B0502040204020203" pitchFamily="34" charset="0"/>
                <a:cs typeface="Segoe UI" panose="020B0502040204020203" pitchFamily="34" charset="0"/>
              </a:rPr>
              <a:t>Dr. Bettie Rose Horne, 3</a:t>
            </a:r>
            <a:r>
              <a:rPr lang="en-US" sz="1900" baseline="30000" dirty="0">
                <a:solidFill>
                  <a:srgbClr val="254149"/>
                </a:solidFill>
                <a:latin typeface="Segoe UI" panose="020B0502040204020203" pitchFamily="34" charset="0"/>
                <a:cs typeface="Segoe UI" panose="020B0502040204020203" pitchFamily="34" charset="0"/>
              </a:rPr>
              <a:t>rd</a:t>
            </a:r>
            <a:r>
              <a:rPr lang="en-US" sz="1900" dirty="0">
                <a:solidFill>
                  <a:srgbClr val="254149"/>
                </a:solidFill>
                <a:latin typeface="Segoe UI" panose="020B0502040204020203" pitchFamily="34" charset="0"/>
                <a:cs typeface="Segoe UI" panose="020B0502040204020203" pitchFamily="34" charset="0"/>
              </a:rPr>
              <a:t> Congressional District</a:t>
            </a:r>
          </a:p>
          <a:p>
            <a:pPr>
              <a:lnSpc>
                <a:spcPct val="150000"/>
              </a:lnSpc>
            </a:pPr>
            <a:r>
              <a:rPr lang="en-US" sz="1900" dirty="0">
                <a:solidFill>
                  <a:srgbClr val="254149"/>
                </a:solidFill>
                <a:latin typeface="Segoe UI" panose="020B0502040204020203" pitchFamily="34" charset="0"/>
                <a:cs typeface="Segoe UI" panose="020B0502040204020203" pitchFamily="34" charset="0"/>
              </a:rPr>
              <a:t>Ms. Dianne </a:t>
            </a:r>
            <a:r>
              <a:rPr lang="en-US" sz="1900" dirty="0" err="1">
                <a:solidFill>
                  <a:srgbClr val="254149"/>
                </a:solidFill>
                <a:latin typeface="Segoe UI" panose="020B0502040204020203" pitchFamily="34" charset="0"/>
                <a:cs typeface="Segoe UI" panose="020B0502040204020203" pitchFamily="34" charset="0"/>
              </a:rPr>
              <a:t>Kuhl</a:t>
            </a:r>
            <a:r>
              <a:rPr lang="en-US" sz="1900" dirty="0">
                <a:solidFill>
                  <a:srgbClr val="254149"/>
                </a:solidFill>
                <a:latin typeface="Segoe UI" panose="020B0502040204020203" pitchFamily="34" charset="0"/>
                <a:cs typeface="Segoe UI" panose="020B0502040204020203" pitchFamily="34" charset="0"/>
              </a:rPr>
              <a:t>, 4</a:t>
            </a:r>
            <a:r>
              <a:rPr lang="en-US" sz="1900" baseline="30000" dirty="0">
                <a:solidFill>
                  <a:srgbClr val="254149"/>
                </a:solidFill>
                <a:latin typeface="Segoe UI" panose="020B0502040204020203" pitchFamily="34" charset="0"/>
                <a:cs typeface="Segoe UI" panose="020B0502040204020203" pitchFamily="34" charset="0"/>
              </a:rPr>
              <a:t>th</a:t>
            </a:r>
            <a:r>
              <a:rPr lang="en-US" sz="1900" dirty="0">
                <a:solidFill>
                  <a:srgbClr val="254149"/>
                </a:solidFill>
                <a:latin typeface="Segoe UI" panose="020B0502040204020203" pitchFamily="34" charset="0"/>
                <a:cs typeface="Segoe UI" panose="020B0502040204020203" pitchFamily="34" charset="0"/>
              </a:rPr>
              <a:t> Congressional District</a:t>
            </a:r>
          </a:p>
          <a:p>
            <a:pPr>
              <a:lnSpc>
                <a:spcPct val="150000"/>
              </a:lnSpc>
            </a:pPr>
            <a:r>
              <a:rPr lang="en-US" sz="1900" dirty="0">
                <a:solidFill>
                  <a:srgbClr val="254149"/>
                </a:solidFill>
                <a:latin typeface="Segoe UI" panose="020B0502040204020203" pitchFamily="34" charset="0"/>
                <a:cs typeface="Segoe UI" panose="020B0502040204020203" pitchFamily="34" charset="0"/>
              </a:rPr>
              <a:t>Mr. James Battle, Public Research Institutions </a:t>
            </a:r>
          </a:p>
          <a:p>
            <a:pPr>
              <a:lnSpc>
                <a:spcPct val="150000"/>
              </a:lnSpc>
            </a:pPr>
            <a:r>
              <a:rPr lang="en-US" sz="1900" dirty="0">
                <a:solidFill>
                  <a:srgbClr val="254149"/>
                </a:solidFill>
                <a:latin typeface="Segoe UI" panose="020B0502040204020203" pitchFamily="34" charset="0"/>
                <a:cs typeface="Segoe UI" panose="020B0502040204020203" pitchFamily="34" charset="0"/>
              </a:rPr>
              <a:t>Dr. Linda </a:t>
            </a:r>
            <a:r>
              <a:rPr lang="en-US" sz="1900" dirty="0" err="1">
                <a:solidFill>
                  <a:srgbClr val="254149"/>
                </a:solidFill>
                <a:latin typeface="Segoe UI" panose="020B0502040204020203" pitchFamily="34" charset="0"/>
                <a:cs typeface="Segoe UI" panose="020B0502040204020203" pitchFamily="34" charset="0"/>
              </a:rPr>
              <a:t>Dolny</a:t>
            </a:r>
            <a:r>
              <a:rPr lang="en-US" sz="1900" dirty="0">
                <a:solidFill>
                  <a:srgbClr val="254149"/>
                </a:solidFill>
                <a:latin typeface="Segoe UI" panose="020B0502040204020203" pitchFamily="34" charset="0"/>
                <a:cs typeface="Segoe UI" panose="020B0502040204020203" pitchFamily="34" charset="0"/>
              </a:rPr>
              <a:t>, Public Four-Year Comprehensive Institutions</a:t>
            </a:r>
          </a:p>
          <a:p>
            <a:pPr>
              <a:lnSpc>
                <a:spcPct val="150000"/>
              </a:lnSpc>
            </a:pPr>
            <a:r>
              <a:rPr lang="en-US" sz="1900" dirty="0">
                <a:solidFill>
                  <a:srgbClr val="254149"/>
                </a:solidFill>
                <a:latin typeface="Segoe UI" panose="020B0502040204020203" pitchFamily="34" charset="0"/>
                <a:cs typeface="Segoe UI" panose="020B0502040204020203" pitchFamily="34" charset="0"/>
              </a:rPr>
              <a:t>Mr. Paul Batson, Public Technical Colleges</a:t>
            </a:r>
          </a:p>
          <a:p>
            <a:pPr>
              <a:lnSpc>
                <a:spcPct val="150000"/>
              </a:lnSpc>
            </a:pPr>
            <a:r>
              <a:rPr lang="en-US" sz="1900" dirty="0">
                <a:solidFill>
                  <a:srgbClr val="254149"/>
                </a:solidFill>
                <a:latin typeface="Segoe UI" panose="020B0502040204020203" pitchFamily="34" charset="0"/>
                <a:cs typeface="Segoe UI" panose="020B0502040204020203" pitchFamily="34" charset="0"/>
              </a:rPr>
              <a:t>Vacancies: 5</a:t>
            </a:r>
            <a:r>
              <a:rPr lang="en-US" sz="1900" baseline="30000" dirty="0">
                <a:solidFill>
                  <a:srgbClr val="254149"/>
                </a:solidFill>
                <a:latin typeface="Segoe UI" panose="020B0502040204020203" pitchFamily="34" charset="0"/>
                <a:cs typeface="Segoe UI" panose="020B0502040204020203" pitchFamily="34" charset="0"/>
              </a:rPr>
              <a:t>th</a:t>
            </a:r>
            <a:r>
              <a:rPr lang="en-US" sz="1900" dirty="0">
                <a:solidFill>
                  <a:srgbClr val="254149"/>
                </a:solidFill>
                <a:latin typeface="Segoe UI" panose="020B0502040204020203" pitchFamily="34" charset="0"/>
                <a:cs typeface="Segoe UI" panose="020B0502040204020203" pitchFamily="34" charset="0"/>
              </a:rPr>
              <a:t>, 6</a:t>
            </a:r>
            <a:r>
              <a:rPr lang="en-US" sz="1900" baseline="30000" dirty="0">
                <a:solidFill>
                  <a:srgbClr val="254149"/>
                </a:solidFill>
                <a:latin typeface="Segoe UI" panose="020B0502040204020203" pitchFamily="34" charset="0"/>
                <a:cs typeface="Segoe UI" panose="020B0502040204020203" pitchFamily="34" charset="0"/>
              </a:rPr>
              <a:t>th</a:t>
            </a:r>
            <a:r>
              <a:rPr lang="en-US" sz="1900" dirty="0">
                <a:solidFill>
                  <a:srgbClr val="254149"/>
                </a:solidFill>
                <a:latin typeface="Segoe UI" panose="020B0502040204020203" pitchFamily="34" charset="0"/>
                <a:cs typeface="Segoe UI" panose="020B0502040204020203" pitchFamily="34" charset="0"/>
              </a:rPr>
              <a:t>, and 7</a:t>
            </a:r>
            <a:r>
              <a:rPr lang="en-US" sz="1900" baseline="30000" dirty="0">
                <a:solidFill>
                  <a:srgbClr val="254149"/>
                </a:solidFill>
                <a:latin typeface="Segoe UI" panose="020B0502040204020203" pitchFamily="34" charset="0"/>
                <a:cs typeface="Segoe UI" panose="020B0502040204020203" pitchFamily="34" charset="0"/>
              </a:rPr>
              <a:t>th</a:t>
            </a:r>
            <a:r>
              <a:rPr lang="en-US" sz="1900" dirty="0">
                <a:solidFill>
                  <a:srgbClr val="254149"/>
                </a:solidFill>
                <a:latin typeface="Segoe UI" panose="020B0502040204020203" pitchFamily="34" charset="0"/>
                <a:cs typeface="Segoe UI" panose="020B0502040204020203" pitchFamily="34" charset="0"/>
              </a:rPr>
              <a:t> Congressional Districts and Independent Colleges</a:t>
            </a:r>
          </a:p>
        </p:txBody>
      </p:sp>
    </p:spTree>
    <p:extLst>
      <p:ext uri="{BB962C8B-B14F-4D97-AF65-F5344CB8AC3E}">
        <p14:creationId xmlns:p14="http://schemas.microsoft.com/office/powerpoint/2010/main" val="1659755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In-State vs. Out-of-State Headcount Enrollment – Two-Year Regional Campuses of USC and Technical Colleges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50</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980968" y="6042731"/>
            <a:ext cx="7091680"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500" dirty="0">
                <a:solidFill>
                  <a:srgbClr val="254149"/>
                </a:solidFill>
                <a:latin typeface="Segoe UI" panose="020B0502040204020203" pitchFamily="34" charset="0"/>
                <a:cs typeface="Segoe UI" panose="020B0502040204020203" pitchFamily="34" charset="0"/>
              </a:rPr>
              <a:t>Geo-Origin is the first reported geographic origin of the student enrolling in a South Carolina institution. Fall 2018 data is preliminary and subject to change.</a:t>
            </a:r>
          </a:p>
        </p:txBody>
      </p:sp>
      <p:graphicFrame>
        <p:nvGraphicFramePr>
          <p:cNvPr id="7" name="Chart 6">
            <a:extLst>
              <a:ext uri="{FF2B5EF4-FFF2-40B4-BE49-F238E27FC236}">
                <a16:creationId xmlns:a16="http://schemas.microsoft.com/office/drawing/2014/main" id="{4A66ADFB-BABA-4810-8791-FD483EB13E66}"/>
              </a:ext>
            </a:extLst>
          </p:cNvPr>
          <p:cNvGraphicFramePr>
            <a:graphicFrameLocks/>
          </p:cNvGraphicFramePr>
          <p:nvPr>
            <p:extLst>
              <p:ext uri="{D42A27DB-BD31-4B8C-83A1-F6EECF244321}">
                <p14:modId xmlns:p14="http://schemas.microsoft.com/office/powerpoint/2010/main" val="332002788"/>
              </p:ext>
            </p:extLst>
          </p:nvPr>
        </p:nvGraphicFramePr>
        <p:xfrm>
          <a:off x="1765465" y="1333500"/>
          <a:ext cx="9307183"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2399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Minority Headcount Enrollment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0" name="Text Box 4"/>
          <p:cNvSpPr txBox="1">
            <a:spLocks noChangeArrowheads="1"/>
          </p:cNvSpPr>
          <p:nvPr/>
        </p:nvSpPr>
        <p:spPr bwMode="auto">
          <a:xfrm>
            <a:off x="3406359" y="6109289"/>
            <a:ext cx="7521221"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400"/>
              </a:spcAft>
              <a:buClrTx/>
              <a:buSzTx/>
              <a:buFontTx/>
              <a:buNone/>
              <a:tabLst/>
              <a:defRPr/>
            </a:pPr>
            <a:r>
              <a:rPr lang="en-US" altLang="en-US" sz="1050" dirty="0">
                <a:solidFill>
                  <a:srgbClr val="254149"/>
                </a:solidFill>
                <a:latin typeface="Segoe UI" panose="020B0502040204020203" pitchFamily="34" charset="0"/>
                <a:cs typeface="Segoe UI" panose="020B0502040204020203" pitchFamily="34" charset="0"/>
              </a:rPr>
              <a:t>“Other” includes: American Indian/Alaskan Native, Native Hawaiian/Other Pacific Islander, Non-Resident Alien, and Unknown.</a:t>
            </a:r>
          </a:p>
          <a:p>
            <a:pPr marL="0" marR="0" lvl="0" indent="0" algn="ctr" defTabSz="914400" rtl="0" eaLnBrk="0" fontAlgn="base" latinLnBrk="0" hangingPunct="0">
              <a:lnSpc>
                <a:spcPct val="100000"/>
              </a:lnSpc>
              <a:spcBef>
                <a:spcPct val="0"/>
              </a:spcBef>
              <a:spcAft>
                <a:spcPts val="400"/>
              </a:spcAft>
              <a:buClrTx/>
              <a:buSzTx/>
              <a:buFontTx/>
              <a:buNone/>
              <a:tabLst/>
              <a:defRPr/>
            </a:pPr>
            <a:r>
              <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rPr>
              <a:t>New</a:t>
            </a:r>
            <a:r>
              <a:rPr kumimoji="0" lang="en-US" altLang="en-US" sz="1050" b="0" i="0" u="none" strike="noStrike" kern="1200" cap="none" spc="0" normalizeH="0" noProof="0" dirty="0">
                <a:ln>
                  <a:noFill/>
                </a:ln>
                <a:solidFill>
                  <a:srgbClr val="254149"/>
                </a:solidFill>
                <a:effectLst/>
                <a:uLnTx/>
                <a:uFillTx/>
                <a:latin typeface="Segoe UI" panose="020B0502040204020203" pitchFamily="34" charset="0"/>
                <a:cs typeface="Segoe UI" panose="020B0502040204020203" pitchFamily="34" charset="0"/>
              </a:rPr>
              <a:t> definitions and reporting requirements to the federal government for race and ethnicity were adopted in 2007. Under the guidelines, individuals may select an ethnicity and one or more races.</a:t>
            </a:r>
            <a:endPar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endParaRPr>
          </a:p>
        </p:txBody>
      </p:sp>
      <p:graphicFrame>
        <p:nvGraphicFramePr>
          <p:cNvPr id="7" name="Chart 6">
            <a:extLst>
              <a:ext uri="{FF2B5EF4-FFF2-40B4-BE49-F238E27FC236}">
                <a16:creationId xmlns:a16="http://schemas.microsoft.com/office/drawing/2014/main" id="{D129B2C1-27D6-418F-BD47-B8486DBAD3B0}"/>
              </a:ext>
            </a:extLst>
          </p:cNvPr>
          <p:cNvGraphicFramePr>
            <a:graphicFrameLocks/>
          </p:cNvGraphicFramePr>
          <p:nvPr>
            <p:extLst>
              <p:ext uri="{D42A27DB-BD31-4B8C-83A1-F6EECF244321}">
                <p14:modId xmlns:p14="http://schemas.microsoft.com/office/powerpoint/2010/main" val="3973692506"/>
              </p:ext>
            </p:extLst>
          </p:nvPr>
        </p:nvGraphicFramePr>
        <p:xfrm>
          <a:off x="2375555" y="1152907"/>
          <a:ext cx="9284633" cy="49563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42948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Minority Headcount Enrollment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0" name="Text Box 4"/>
          <p:cNvSpPr txBox="1">
            <a:spLocks noChangeArrowheads="1"/>
          </p:cNvSpPr>
          <p:nvPr/>
        </p:nvSpPr>
        <p:spPr bwMode="auto">
          <a:xfrm>
            <a:off x="3406359" y="6109289"/>
            <a:ext cx="7521221"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400"/>
              </a:spcAft>
              <a:buClrTx/>
              <a:buSzTx/>
              <a:buFontTx/>
              <a:buNone/>
              <a:tabLst/>
              <a:defRPr/>
            </a:pPr>
            <a:r>
              <a:rPr lang="en-US" altLang="en-US" sz="1050" dirty="0">
                <a:solidFill>
                  <a:srgbClr val="254149"/>
                </a:solidFill>
                <a:latin typeface="Segoe UI" panose="020B0502040204020203" pitchFamily="34" charset="0"/>
                <a:cs typeface="Segoe UI" panose="020B0502040204020203" pitchFamily="34" charset="0"/>
              </a:rPr>
              <a:t>“Other” includes: American Indian/Alaskan Native, Native Hawaiian/Other Pacific Islander, Non-Resident Alien, and Unknown.</a:t>
            </a:r>
          </a:p>
          <a:p>
            <a:pPr marL="0" marR="0" lvl="0" indent="0" algn="ctr" defTabSz="914400" rtl="0" eaLnBrk="0" fontAlgn="base" latinLnBrk="0" hangingPunct="0">
              <a:lnSpc>
                <a:spcPct val="100000"/>
              </a:lnSpc>
              <a:spcBef>
                <a:spcPct val="0"/>
              </a:spcBef>
              <a:spcAft>
                <a:spcPts val="400"/>
              </a:spcAft>
              <a:buClrTx/>
              <a:buSzTx/>
              <a:buFontTx/>
              <a:buNone/>
              <a:tabLst/>
              <a:defRPr/>
            </a:pPr>
            <a:r>
              <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rPr>
              <a:t>New</a:t>
            </a:r>
            <a:r>
              <a:rPr kumimoji="0" lang="en-US" altLang="en-US" sz="1050" b="0" i="0" u="none" strike="noStrike" kern="1200" cap="none" spc="0" normalizeH="0" noProof="0" dirty="0">
                <a:ln>
                  <a:noFill/>
                </a:ln>
                <a:solidFill>
                  <a:srgbClr val="254149"/>
                </a:solidFill>
                <a:effectLst/>
                <a:uLnTx/>
                <a:uFillTx/>
                <a:latin typeface="Segoe UI" panose="020B0502040204020203" pitchFamily="34" charset="0"/>
                <a:cs typeface="Segoe UI" panose="020B0502040204020203" pitchFamily="34" charset="0"/>
              </a:rPr>
              <a:t> definitions and reporting requirements to the federal government for race and ethnicity were adopted in 2007. Under the guidelines, individuals may select an ethnicity and one or more races.</a:t>
            </a:r>
            <a:endPar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endParaRPr>
          </a:p>
        </p:txBody>
      </p:sp>
      <p:graphicFrame>
        <p:nvGraphicFramePr>
          <p:cNvPr id="8" name="Chart 7">
            <a:extLst>
              <a:ext uri="{FF2B5EF4-FFF2-40B4-BE49-F238E27FC236}">
                <a16:creationId xmlns:a16="http://schemas.microsoft.com/office/drawing/2014/main" id="{AD1992E1-395D-44A7-9960-D3265C0EE54D}"/>
              </a:ext>
            </a:extLst>
          </p:cNvPr>
          <p:cNvGraphicFramePr>
            <a:graphicFrameLocks/>
          </p:cNvGraphicFramePr>
          <p:nvPr>
            <p:extLst>
              <p:ext uri="{D42A27DB-BD31-4B8C-83A1-F6EECF244321}">
                <p14:modId xmlns:p14="http://schemas.microsoft.com/office/powerpoint/2010/main" val="780160853"/>
              </p:ext>
            </p:extLst>
          </p:nvPr>
        </p:nvGraphicFramePr>
        <p:xfrm>
          <a:off x="1765465" y="1152907"/>
          <a:ext cx="9894723" cy="4956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55609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Minority Headcount Enrollment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0" name="Text Box 4"/>
          <p:cNvSpPr txBox="1">
            <a:spLocks noChangeArrowheads="1"/>
          </p:cNvSpPr>
          <p:nvPr/>
        </p:nvSpPr>
        <p:spPr bwMode="auto">
          <a:xfrm>
            <a:off x="3406359" y="6109289"/>
            <a:ext cx="7521221"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400"/>
              </a:spcAft>
              <a:buClrTx/>
              <a:buSzTx/>
              <a:buFontTx/>
              <a:buNone/>
              <a:tabLst/>
              <a:defRPr/>
            </a:pPr>
            <a:r>
              <a:rPr lang="en-US" altLang="en-US" sz="1050" dirty="0">
                <a:solidFill>
                  <a:srgbClr val="254149"/>
                </a:solidFill>
                <a:latin typeface="Segoe UI" panose="020B0502040204020203" pitchFamily="34" charset="0"/>
                <a:cs typeface="Segoe UI" panose="020B0502040204020203" pitchFamily="34" charset="0"/>
              </a:rPr>
              <a:t>“Other” includes: American Indian/Alaskan Native, Native Hawaiian/Other Pacific Islander, Non-Resident Alien, and Unknown.</a:t>
            </a:r>
          </a:p>
          <a:p>
            <a:pPr marL="0" marR="0" lvl="0" indent="0" algn="ctr" defTabSz="914400" rtl="0" eaLnBrk="0" fontAlgn="base" latinLnBrk="0" hangingPunct="0">
              <a:lnSpc>
                <a:spcPct val="100000"/>
              </a:lnSpc>
              <a:spcBef>
                <a:spcPct val="0"/>
              </a:spcBef>
              <a:spcAft>
                <a:spcPts val="400"/>
              </a:spcAft>
              <a:buClrTx/>
              <a:buSzTx/>
              <a:buFontTx/>
              <a:buNone/>
              <a:tabLst/>
              <a:defRPr/>
            </a:pPr>
            <a:r>
              <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rPr>
              <a:t>New</a:t>
            </a:r>
            <a:r>
              <a:rPr kumimoji="0" lang="en-US" altLang="en-US" sz="1050" b="0" i="0" u="none" strike="noStrike" kern="1200" cap="none" spc="0" normalizeH="0" noProof="0" dirty="0">
                <a:ln>
                  <a:noFill/>
                </a:ln>
                <a:solidFill>
                  <a:srgbClr val="254149"/>
                </a:solidFill>
                <a:effectLst/>
                <a:uLnTx/>
                <a:uFillTx/>
                <a:latin typeface="Segoe UI" panose="020B0502040204020203" pitchFamily="34" charset="0"/>
                <a:cs typeface="Segoe UI" panose="020B0502040204020203" pitchFamily="34" charset="0"/>
              </a:rPr>
              <a:t> definitions and reporting requirements to the federal government for race and ethnicity were adopted in 2007. Under the guidelines, individuals may select an ethnicity and one or more races.</a:t>
            </a:r>
            <a:endParaRPr kumimoji="0" lang="en-US" altLang="en-US" sz="1050" b="0" i="0" u="none" strike="noStrike" kern="1200" cap="none" spc="0" normalizeH="0" baseline="0" noProof="0" dirty="0">
              <a:ln>
                <a:noFill/>
              </a:ln>
              <a:solidFill>
                <a:srgbClr val="254149"/>
              </a:solidFill>
              <a:effectLst/>
              <a:uLnTx/>
              <a:uFillTx/>
              <a:latin typeface="Segoe UI" panose="020B0502040204020203" pitchFamily="34" charset="0"/>
              <a:cs typeface="Segoe UI" panose="020B0502040204020203" pitchFamily="34" charset="0"/>
            </a:endParaRPr>
          </a:p>
        </p:txBody>
      </p:sp>
      <p:graphicFrame>
        <p:nvGraphicFramePr>
          <p:cNvPr id="9" name="Chart 8">
            <a:extLst>
              <a:ext uri="{FF2B5EF4-FFF2-40B4-BE49-F238E27FC236}">
                <a16:creationId xmlns:a16="http://schemas.microsoft.com/office/drawing/2014/main" id="{37CBC53E-D883-4F49-BA05-BE28CB62469F}"/>
              </a:ext>
            </a:extLst>
          </p:cNvPr>
          <p:cNvGraphicFramePr>
            <a:graphicFrameLocks/>
          </p:cNvGraphicFramePr>
          <p:nvPr>
            <p:extLst>
              <p:ext uri="{D42A27DB-BD31-4B8C-83A1-F6EECF244321}">
                <p14:modId xmlns:p14="http://schemas.microsoft.com/office/powerpoint/2010/main" val="1451316266"/>
              </p:ext>
            </p:extLst>
          </p:nvPr>
        </p:nvGraphicFramePr>
        <p:xfrm>
          <a:off x="1765465" y="1152907"/>
          <a:ext cx="9894723" cy="49563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1317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Graduation Rates: Four-Year Institutions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9" name="Text Box 4"/>
          <p:cNvSpPr txBox="1">
            <a:spLocks noChangeArrowheads="1"/>
          </p:cNvSpPr>
          <p:nvPr/>
        </p:nvSpPr>
        <p:spPr bwMode="auto">
          <a:xfrm>
            <a:off x="1923048" y="6554238"/>
            <a:ext cx="10347902"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r>
              <a:rPr lang="en-US" altLang="en-US" sz="1400" dirty="0">
                <a:solidFill>
                  <a:srgbClr val="254149"/>
                </a:solidFill>
                <a:latin typeface="Segoe UI" panose="020B0502040204020203" pitchFamily="34" charset="0"/>
                <a:cs typeface="Segoe UI" panose="020B0502040204020203" pitchFamily="34" charset="0"/>
              </a:rPr>
              <a:t>Degree-seeking, first-time, full-time freshmen at public, research and four-year comprehensive institutions (excluding MUSC)</a:t>
            </a:r>
          </a:p>
        </p:txBody>
      </p:sp>
      <p:graphicFrame>
        <p:nvGraphicFramePr>
          <p:cNvPr id="7" name="Chart 6">
            <a:extLst>
              <a:ext uri="{FF2B5EF4-FFF2-40B4-BE49-F238E27FC236}">
                <a16:creationId xmlns:a16="http://schemas.microsoft.com/office/drawing/2014/main" id="{832D52CE-98CB-454B-A34E-FA0503A8D624}"/>
              </a:ext>
            </a:extLst>
          </p:cNvPr>
          <p:cNvGraphicFramePr>
            <a:graphicFrameLocks/>
          </p:cNvGraphicFramePr>
          <p:nvPr/>
        </p:nvGraphicFramePr>
        <p:xfrm>
          <a:off x="2020863" y="1565878"/>
          <a:ext cx="8150274" cy="45746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4317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Graduation Rates: Four-Year Institutions, 2011 Cohort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9" name="Text Box 4"/>
          <p:cNvSpPr txBox="1">
            <a:spLocks noChangeArrowheads="1"/>
          </p:cNvSpPr>
          <p:nvPr/>
        </p:nvSpPr>
        <p:spPr bwMode="auto">
          <a:xfrm>
            <a:off x="5174411" y="6445583"/>
            <a:ext cx="10144537"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ts val="400"/>
              </a:spcAft>
              <a:defRPr/>
            </a:pPr>
            <a:r>
              <a:rPr lang="en-US" altLang="en-US" sz="1400" dirty="0">
                <a:solidFill>
                  <a:srgbClr val="254149"/>
                </a:solidFill>
                <a:latin typeface="Segoe UI" panose="020B0502040204020203" pitchFamily="34" charset="0"/>
                <a:cs typeface="Segoe UI" panose="020B0502040204020203" pitchFamily="34" charset="0"/>
              </a:rPr>
              <a:t>Degree-seeking, first-time, full-time freshmen</a:t>
            </a:r>
          </a:p>
        </p:txBody>
      </p:sp>
      <p:graphicFrame>
        <p:nvGraphicFramePr>
          <p:cNvPr id="8" name="Chart 7">
            <a:extLst>
              <a:ext uri="{FF2B5EF4-FFF2-40B4-BE49-F238E27FC236}">
                <a16:creationId xmlns:a16="http://schemas.microsoft.com/office/drawing/2014/main" id="{9EF0B447-DAB4-49F8-9BFB-1E5363F76B2E}"/>
              </a:ext>
            </a:extLst>
          </p:cNvPr>
          <p:cNvGraphicFramePr>
            <a:graphicFrameLocks/>
          </p:cNvGraphicFramePr>
          <p:nvPr/>
        </p:nvGraphicFramePr>
        <p:xfrm>
          <a:off x="1765465" y="1531345"/>
          <a:ext cx="9879364" cy="49142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09314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noProof="0" dirty="0">
                <a:solidFill>
                  <a:srgbClr val="2D4E6B"/>
                </a:solidFill>
                <a:latin typeface="Eras Demi ITC" panose="020B0805030504020804" pitchFamily="34" charset="0"/>
              </a:rPr>
              <a:t>Graduation Rates: Two-Year Institutions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8" name="Text Box 4"/>
          <p:cNvSpPr txBox="1">
            <a:spLocks noChangeArrowheads="1"/>
          </p:cNvSpPr>
          <p:nvPr/>
        </p:nvSpPr>
        <p:spPr bwMode="auto">
          <a:xfrm>
            <a:off x="3940901" y="6485279"/>
            <a:ext cx="9080863"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ts val="400"/>
              </a:spcAft>
              <a:defRPr/>
            </a:pPr>
            <a:r>
              <a:rPr lang="en-US" altLang="en-US" sz="1200" dirty="0">
                <a:solidFill>
                  <a:srgbClr val="254149"/>
                </a:solidFill>
                <a:latin typeface="Segoe UI" panose="020B0502040204020203" pitchFamily="34" charset="0"/>
                <a:cs typeface="Segoe UI" panose="020B0502040204020203" pitchFamily="34" charset="0"/>
              </a:rPr>
              <a:t>Degree-seeking, first-time, full-time undergraduates at public, two-year institutions and technical colleges</a:t>
            </a:r>
          </a:p>
        </p:txBody>
      </p:sp>
      <p:graphicFrame>
        <p:nvGraphicFramePr>
          <p:cNvPr id="9" name="Chart 8">
            <a:extLst>
              <a:ext uri="{FF2B5EF4-FFF2-40B4-BE49-F238E27FC236}">
                <a16:creationId xmlns:a16="http://schemas.microsoft.com/office/drawing/2014/main" id="{0FDFFD19-8B8B-4F5E-8640-D96730823C74}"/>
              </a:ext>
            </a:extLst>
          </p:cNvPr>
          <p:cNvGraphicFramePr>
            <a:graphicFrameLocks/>
          </p:cNvGraphicFramePr>
          <p:nvPr/>
        </p:nvGraphicFramePr>
        <p:xfrm>
          <a:off x="2572682" y="1564672"/>
          <a:ext cx="8654641" cy="45088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62851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Graduation Rates: Two-Year Institutions,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2014 Cohort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5856202" y="6417078"/>
            <a:ext cx="7091680"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spcBef>
                <a:spcPct val="0"/>
              </a:spcBef>
              <a:spcAft>
                <a:spcPts val="400"/>
              </a:spcAft>
              <a:defRPr/>
            </a:pPr>
            <a:r>
              <a:rPr lang="en-US" altLang="en-US" sz="1200" dirty="0">
                <a:solidFill>
                  <a:srgbClr val="254149"/>
                </a:solidFill>
                <a:latin typeface="Segoe UI" panose="020B0502040204020203" pitchFamily="34" charset="0"/>
                <a:cs typeface="Segoe UI" panose="020B0502040204020203" pitchFamily="34" charset="0"/>
              </a:rPr>
              <a:t>Degree-seeking, first-time, full-time undergraduates</a:t>
            </a:r>
          </a:p>
        </p:txBody>
      </p:sp>
      <p:graphicFrame>
        <p:nvGraphicFramePr>
          <p:cNvPr id="7" name="Chart 6">
            <a:extLst>
              <a:ext uri="{FF2B5EF4-FFF2-40B4-BE49-F238E27FC236}">
                <a16:creationId xmlns:a16="http://schemas.microsoft.com/office/drawing/2014/main" id="{C6D15F0B-5947-40A6-B677-A8DFCCF72F2B}"/>
              </a:ext>
            </a:extLst>
          </p:cNvPr>
          <p:cNvGraphicFramePr>
            <a:graphicFrameLocks/>
          </p:cNvGraphicFramePr>
          <p:nvPr/>
        </p:nvGraphicFramePr>
        <p:xfrm>
          <a:off x="1933599" y="1108495"/>
          <a:ext cx="9604809" cy="53085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9034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In-State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for the Academic Year*</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59170C2E-97CB-4A13-8113-4B8BF4FF5812}"/>
              </a:ext>
            </a:extLst>
          </p:cNvPr>
          <p:cNvGraphicFramePr>
            <a:graphicFrameLocks/>
          </p:cNvGraphicFramePr>
          <p:nvPr>
            <p:extLst>
              <p:ext uri="{D42A27DB-BD31-4B8C-83A1-F6EECF244321}">
                <p14:modId xmlns:p14="http://schemas.microsoft.com/office/powerpoint/2010/main" val="473938224"/>
              </p:ext>
            </p:extLst>
          </p:nvPr>
        </p:nvGraphicFramePr>
        <p:xfrm>
          <a:off x="1311579" y="1555368"/>
          <a:ext cx="10431463" cy="451485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5152964A-E68C-475A-B4A5-AA8F81F742E2}"/>
              </a:ext>
            </a:extLst>
          </p:cNvPr>
          <p:cNvSpPr txBox="1"/>
          <p:nvPr/>
        </p:nvSpPr>
        <p:spPr>
          <a:xfrm>
            <a:off x="3257550" y="6181725"/>
            <a:ext cx="6915150" cy="261610"/>
          </a:xfrm>
          <a:prstGeom prst="rect">
            <a:avLst/>
          </a:prstGeom>
          <a:noFill/>
        </p:spPr>
        <p:txBody>
          <a:bodyPr wrap="square" rtlCol="0">
            <a:spAutoFit/>
          </a:bodyPr>
          <a:lstStyle/>
          <a:p>
            <a:r>
              <a:rPr lang="en-US" sz="1100" dirty="0"/>
              <a:t>* Based on annualized Fall data</a:t>
            </a:r>
          </a:p>
        </p:txBody>
      </p:sp>
    </p:spTree>
    <p:extLst>
      <p:ext uri="{BB962C8B-B14F-4D97-AF65-F5344CB8AC3E}">
        <p14:creationId xmlns:p14="http://schemas.microsoft.com/office/powerpoint/2010/main" val="3809331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In-State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2018-19, Four-Year Institutions*</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59</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Chart 7">
            <a:extLst>
              <a:ext uri="{FF2B5EF4-FFF2-40B4-BE49-F238E27FC236}">
                <a16:creationId xmlns:a16="http://schemas.microsoft.com/office/drawing/2014/main" id="{284E16A3-5775-41E1-A69C-B494611B897D}"/>
              </a:ext>
            </a:extLst>
          </p:cNvPr>
          <p:cNvGraphicFramePr>
            <a:graphicFrameLocks/>
          </p:cNvGraphicFramePr>
          <p:nvPr>
            <p:extLst>
              <p:ext uri="{D42A27DB-BD31-4B8C-83A1-F6EECF244321}">
                <p14:modId xmlns:p14="http://schemas.microsoft.com/office/powerpoint/2010/main" val="3650663161"/>
              </p:ext>
            </p:extLst>
          </p:nvPr>
        </p:nvGraphicFramePr>
        <p:xfrm>
          <a:off x="1765465" y="1571626"/>
          <a:ext cx="10144537" cy="459105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423C4D38-929F-4152-AC6E-7EC36A52BF4B}"/>
              </a:ext>
            </a:extLst>
          </p:cNvPr>
          <p:cNvSpPr txBox="1"/>
          <p:nvPr/>
        </p:nvSpPr>
        <p:spPr>
          <a:xfrm>
            <a:off x="4047114" y="6319785"/>
            <a:ext cx="7715250" cy="261610"/>
          </a:xfrm>
          <a:prstGeom prst="rect">
            <a:avLst/>
          </a:prstGeom>
          <a:noFill/>
        </p:spPr>
        <p:txBody>
          <a:bodyPr wrap="square" rtlCol="0">
            <a:spAutoFit/>
          </a:bodyPr>
          <a:lstStyle/>
          <a:p>
            <a:r>
              <a:rPr lang="en-US" sz="1100" dirty="0"/>
              <a:t>*Based on annualized Fall 2018 data</a:t>
            </a:r>
          </a:p>
        </p:txBody>
      </p:sp>
    </p:spTree>
    <p:extLst>
      <p:ext uri="{BB962C8B-B14F-4D97-AF65-F5344CB8AC3E}">
        <p14:creationId xmlns:p14="http://schemas.microsoft.com/office/powerpoint/2010/main" val="329487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Higher Ed Organization in S.C.</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6</a:t>
            </a:fld>
            <a:endParaRPr lang="en-US" dirty="0"/>
          </a:p>
        </p:txBody>
      </p:sp>
      <p:sp>
        <p:nvSpPr>
          <p:cNvPr id="4" name="TextBox 3"/>
          <p:cNvSpPr txBox="1"/>
          <p:nvPr/>
        </p:nvSpPr>
        <p:spPr>
          <a:xfrm>
            <a:off x="2800350" y="1152907"/>
            <a:ext cx="7620000" cy="476477"/>
          </a:xfrm>
          <a:prstGeom prst="rect">
            <a:avLst/>
          </a:prstGeom>
          <a:noFill/>
        </p:spPr>
        <p:txBody>
          <a:bodyPr wrap="square" rtlCol="0">
            <a:spAutoFit/>
          </a:bodyPr>
          <a:lstStyle/>
          <a:p>
            <a:pPr algn="ctr">
              <a:lnSpc>
                <a:spcPct val="150000"/>
              </a:lnSpc>
            </a:pPr>
            <a:endParaRPr lang="en-US" sz="1900" dirty="0">
              <a:solidFill>
                <a:srgbClr val="254149"/>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1108" y="879231"/>
            <a:ext cx="7971692" cy="5978769"/>
          </a:xfrm>
          <a:prstGeom prst="rect">
            <a:avLst/>
          </a:prstGeom>
        </p:spPr>
      </p:pic>
      <p:graphicFrame>
        <p:nvGraphicFramePr>
          <p:cNvPr id="7" name="Diagram 6"/>
          <p:cNvGraphicFramePr/>
          <p:nvPr>
            <p:extLst>
              <p:ext uri="{D42A27DB-BD31-4B8C-83A1-F6EECF244321}">
                <p14:modId xmlns:p14="http://schemas.microsoft.com/office/powerpoint/2010/main" val="1802985780"/>
              </p:ext>
            </p:extLst>
          </p:nvPr>
        </p:nvGraphicFramePr>
        <p:xfrm>
          <a:off x="2235200" y="787782"/>
          <a:ext cx="2035908" cy="37562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2" name="Diagram 11"/>
          <p:cNvGraphicFramePr/>
          <p:nvPr>
            <p:extLst>
              <p:ext uri="{D42A27DB-BD31-4B8C-83A1-F6EECF244321}">
                <p14:modId xmlns:p14="http://schemas.microsoft.com/office/powerpoint/2010/main" val="3123177817"/>
              </p:ext>
            </p:extLst>
          </p:nvPr>
        </p:nvGraphicFramePr>
        <p:xfrm>
          <a:off x="2235200" y="3704253"/>
          <a:ext cx="2035908" cy="372260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1568800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In-State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2018-19, Two-Year Institutions</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60</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FE719AE4-0AC1-4609-B66D-9B81E4D60DC8}"/>
              </a:ext>
            </a:extLst>
          </p:cNvPr>
          <p:cNvGraphicFramePr>
            <a:graphicFrameLocks/>
          </p:cNvGraphicFramePr>
          <p:nvPr>
            <p:extLst>
              <p:ext uri="{D42A27DB-BD31-4B8C-83A1-F6EECF244321}">
                <p14:modId xmlns:p14="http://schemas.microsoft.com/office/powerpoint/2010/main" val="735382487"/>
              </p:ext>
            </p:extLst>
          </p:nvPr>
        </p:nvGraphicFramePr>
        <p:xfrm>
          <a:off x="1765465" y="1581150"/>
          <a:ext cx="10016960" cy="495138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C50949BC-F25D-45BA-8EF3-10851DAA20E2}"/>
              </a:ext>
            </a:extLst>
          </p:cNvPr>
          <p:cNvSpPr txBox="1"/>
          <p:nvPr/>
        </p:nvSpPr>
        <p:spPr>
          <a:xfrm>
            <a:off x="3343275" y="6401727"/>
            <a:ext cx="7715250" cy="261610"/>
          </a:xfrm>
          <a:prstGeom prst="rect">
            <a:avLst/>
          </a:prstGeom>
          <a:noFill/>
        </p:spPr>
        <p:txBody>
          <a:bodyPr wrap="square" rtlCol="0">
            <a:spAutoFit/>
          </a:bodyPr>
          <a:lstStyle/>
          <a:p>
            <a:r>
              <a:rPr lang="en-US" sz="1100" dirty="0"/>
              <a:t>*Based on annualized Fall 2018 data</a:t>
            </a:r>
          </a:p>
        </p:txBody>
      </p:sp>
    </p:spTree>
    <p:extLst>
      <p:ext uri="{BB962C8B-B14F-4D97-AF65-F5344CB8AC3E}">
        <p14:creationId xmlns:p14="http://schemas.microsoft.com/office/powerpoint/2010/main" val="2207860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Out-of-State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for the Academic Year</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61</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8" name="Chart 7">
            <a:extLst>
              <a:ext uri="{FF2B5EF4-FFF2-40B4-BE49-F238E27FC236}">
                <a16:creationId xmlns:a16="http://schemas.microsoft.com/office/drawing/2014/main" id="{0D6FA435-0B6F-44BD-B9A0-2CC14A181C22}"/>
              </a:ext>
            </a:extLst>
          </p:cNvPr>
          <p:cNvGraphicFramePr>
            <a:graphicFrameLocks/>
          </p:cNvGraphicFramePr>
          <p:nvPr>
            <p:extLst>
              <p:ext uri="{D42A27DB-BD31-4B8C-83A1-F6EECF244321}">
                <p14:modId xmlns:p14="http://schemas.microsoft.com/office/powerpoint/2010/main" val="2632504789"/>
              </p:ext>
            </p:extLst>
          </p:nvPr>
        </p:nvGraphicFramePr>
        <p:xfrm>
          <a:off x="1765465" y="1476375"/>
          <a:ext cx="10007435" cy="496252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D7768A24-4A69-4D75-BE4B-EE337512C3FE}"/>
              </a:ext>
            </a:extLst>
          </p:cNvPr>
          <p:cNvSpPr txBox="1"/>
          <p:nvPr/>
        </p:nvSpPr>
        <p:spPr>
          <a:xfrm>
            <a:off x="3343275" y="6401727"/>
            <a:ext cx="7715250" cy="261610"/>
          </a:xfrm>
          <a:prstGeom prst="rect">
            <a:avLst/>
          </a:prstGeom>
          <a:noFill/>
        </p:spPr>
        <p:txBody>
          <a:bodyPr wrap="square" rtlCol="0">
            <a:spAutoFit/>
          </a:bodyPr>
          <a:lstStyle/>
          <a:p>
            <a:r>
              <a:rPr lang="en-US" sz="1100" dirty="0"/>
              <a:t>*Based on annualized Fall data</a:t>
            </a:r>
          </a:p>
        </p:txBody>
      </p:sp>
    </p:spTree>
    <p:extLst>
      <p:ext uri="{BB962C8B-B14F-4D97-AF65-F5344CB8AC3E}">
        <p14:creationId xmlns:p14="http://schemas.microsoft.com/office/powerpoint/2010/main" val="14257675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err="1">
                <a:solidFill>
                  <a:srgbClr val="2D4E6B"/>
                </a:solidFill>
                <a:latin typeface="Eras Demi ITC" panose="020B0805030504020804" pitchFamily="34" charset="0"/>
              </a:rPr>
              <a:t>Out-of</a:t>
            </a: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2018-19, Four-Year Institutions*</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699D2F87-D092-4171-9322-C0C52D26F564}"/>
              </a:ext>
            </a:extLst>
          </p:cNvPr>
          <p:cNvGraphicFramePr>
            <a:graphicFrameLocks/>
          </p:cNvGraphicFramePr>
          <p:nvPr>
            <p:extLst>
              <p:ext uri="{D42A27DB-BD31-4B8C-83A1-F6EECF244321}">
                <p14:modId xmlns:p14="http://schemas.microsoft.com/office/powerpoint/2010/main" val="3776090535"/>
              </p:ext>
            </p:extLst>
          </p:nvPr>
        </p:nvGraphicFramePr>
        <p:xfrm>
          <a:off x="1765465" y="1390650"/>
          <a:ext cx="10026485" cy="498157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A578CB07-2D44-4A64-A967-9EDA734A5C3F}"/>
              </a:ext>
            </a:extLst>
          </p:cNvPr>
          <p:cNvSpPr txBox="1"/>
          <p:nvPr/>
        </p:nvSpPr>
        <p:spPr>
          <a:xfrm>
            <a:off x="3390900" y="6401727"/>
            <a:ext cx="7715250" cy="261610"/>
          </a:xfrm>
          <a:prstGeom prst="rect">
            <a:avLst/>
          </a:prstGeom>
          <a:noFill/>
        </p:spPr>
        <p:txBody>
          <a:bodyPr wrap="square" rtlCol="0">
            <a:spAutoFit/>
          </a:bodyPr>
          <a:lstStyle/>
          <a:p>
            <a:r>
              <a:rPr lang="en-US" sz="1100" dirty="0"/>
              <a:t>*Based on annualized Fall 2018 data</a:t>
            </a:r>
          </a:p>
        </p:txBody>
      </p:sp>
    </p:spTree>
    <p:extLst>
      <p:ext uri="{BB962C8B-B14F-4D97-AF65-F5344CB8AC3E}">
        <p14:creationId xmlns:p14="http://schemas.microsoft.com/office/powerpoint/2010/main" val="11593606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err="1">
                <a:solidFill>
                  <a:srgbClr val="2D4E6B"/>
                </a:solidFill>
                <a:latin typeface="Eras Demi ITC" panose="020B0805030504020804" pitchFamily="34" charset="0"/>
              </a:rPr>
              <a:t>Out-of</a:t>
            </a: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-State Tuition and Required Fees</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Full-Time, Undergraduate Students, 2018-19, Two-Year Institutions*</a:t>
            </a:r>
            <a:endPar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a:extLst>
              <a:ext uri="{FF2B5EF4-FFF2-40B4-BE49-F238E27FC236}">
                <a16:creationId xmlns:a16="http://schemas.microsoft.com/office/drawing/2014/main" id="{64367415-B41F-4974-A4C0-BA454BB8E862}"/>
              </a:ext>
            </a:extLst>
          </p:cNvPr>
          <p:cNvGraphicFramePr>
            <a:graphicFrameLocks/>
          </p:cNvGraphicFramePr>
          <p:nvPr>
            <p:extLst>
              <p:ext uri="{D42A27DB-BD31-4B8C-83A1-F6EECF244321}">
                <p14:modId xmlns:p14="http://schemas.microsoft.com/office/powerpoint/2010/main" val="2314203381"/>
              </p:ext>
            </p:extLst>
          </p:nvPr>
        </p:nvGraphicFramePr>
        <p:xfrm>
          <a:off x="1765465" y="1666875"/>
          <a:ext cx="10144537" cy="47053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534C9DE3-75D2-4967-8CB8-63085B027E75}"/>
              </a:ext>
            </a:extLst>
          </p:cNvPr>
          <p:cNvSpPr txBox="1"/>
          <p:nvPr/>
        </p:nvSpPr>
        <p:spPr>
          <a:xfrm>
            <a:off x="3114675" y="6241420"/>
            <a:ext cx="7715250" cy="261610"/>
          </a:xfrm>
          <a:prstGeom prst="rect">
            <a:avLst/>
          </a:prstGeom>
          <a:noFill/>
        </p:spPr>
        <p:txBody>
          <a:bodyPr wrap="square" rtlCol="0">
            <a:spAutoFit/>
          </a:bodyPr>
          <a:lstStyle/>
          <a:p>
            <a:r>
              <a:rPr lang="en-US" sz="1100" dirty="0"/>
              <a:t>*Based on annualized Fall 2018 data</a:t>
            </a:r>
          </a:p>
        </p:txBody>
      </p:sp>
    </p:spTree>
    <p:extLst>
      <p:ext uri="{BB962C8B-B14F-4D97-AF65-F5344CB8AC3E}">
        <p14:creationId xmlns:p14="http://schemas.microsoft.com/office/powerpoint/2010/main" val="29218878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Lottery Scholarships – Change to 10-Point Grading Scale</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5" name="Text Box 4"/>
          <p:cNvSpPr txBox="1">
            <a:spLocks noChangeArrowheads="1"/>
          </p:cNvSpPr>
          <p:nvPr/>
        </p:nvSpPr>
        <p:spPr bwMode="auto">
          <a:xfrm>
            <a:off x="4732293" y="2127101"/>
            <a:ext cx="5175077" cy="84422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lnSpc>
                <a:spcPct val="200000"/>
              </a:lnSpc>
              <a:spcBef>
                <a:spcPct val="0"/>
              </a:spcBef>
              <a:spcAft>
                <a:spcPts val="400"/>
              </a:spcAft>
              <a:defRPr/>
            </a:pPr>
            <a:r>
              <a:rPr lang="en-US" altLang="en-US" dirty="0">
                <a:solidFill>
                  <a:srgbClr val="254149"/>
                </a:solidFill>
                <a:latin typeface="Segoe UI" panose="020B0502040204020203" pitchFamily="34" charset="0"/>
                <a:cs typeface="Segoe UI" panose="020B0502040204020203" pitchFamily="34" charset="0"/>
              </a:rPr>
              <a:t>When fully phased-in by year four, a current: </a:t>
            </a: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2" name="TextBox 1"/>
          <p:cNvSpPr txBox="1"/>
          <p:nvPr/>
        </p:nvSpPr>
        <p:spPr>
          <a:xfrm flipH="1">
            <a:off x="3231715" y="1440591"/>
            <a:ext cx="7967988" cy="646331"/>
          </a:xfrm>
          <a:prstGeom prst="rect">
            <a:avLst/>
          </a:prstGeom>
          <a:noFill/>
        </p:spPr>
        <p:txBody>
          <a:bodyPr wrap="square" rtlCol="0">
            <a:spAutoFit/>
          </a:bodyPr>
          <a:lstStyle/>
          <a:p>
            <a:r>
              <a:rPr lang="en-US" dirty="0">
                <a:solidFill>
                  <a:srgbClr val="254149"/>
                </a:solidFill>
                <a:latin typeface="Segoe UI" panose="020B0502040204020203" pitchFamily="34" charset="0"/>
                <a:cs typeface="Segoe UI" panose="020B0502040204020203" pitchFamily="34" charset="0"/>
              </a:rPr>
              <a:t>In the Spring of 2016, the State Board of Education (SBE) adopted an updated Uniform Grading Policy, moving from a Seven-Point to 10-Point scale. </a:t>
            </a:r>
          </a:p>
        </p:txBody>
      </p:sp>
      <p:graphicFrame>
        <p:nvGraphicFramePr>
          <p:cNvPr id="8" name="Table 7"/>
          <p:cNvGraphicFramePr>
            <a:graphicFrameLocks noGrp="1"/>
          </p:cNvGraphicFramePr>
          <p:nvPr>
            <p:extLst/>
          </p:nvPr>
        </p:nvGraphicFramePr>
        <p:xfrm>
          <a:off x="4418453" y="2976247"/>
          <a:ext cx="5370637" cy="2334788"/>
        </p:xfrm>
        <a:graphic>
          <a:graphicData uri="http://schemas.openxmlformats.org/drawingml/2006/table">
            <a:tbl>
              <a:tblPr firstRow="1" bandRow="1"/>
              <a:tblGrid>
                <a:gridCol w="3367426">
                  <a:extLst>
                    <a:ext uri="{9D8B030D-6E8A-4147-A177-3AD203B41FA5}">
                      <a16:colId xmlns:a16="http://schemas.microsoft.com/office/drawing/2014/main" val="3654024817"/>
                    </a:ext>
                  </a:extLst>
                </a:gridCol>
                <a:gridCol w="2003211">
                  <a:extLst>
                    <a:ext uri="{9D8B030D-6E8A-4147-A177-3AD203B41FA5}">
                      <a16:colId xmlns:a16="http://schemas.microsoft.com/office/drawing/2014/main" val="1000687203"/>
                    </a:ext>
                  </a:extLst>
                </a:gridCol>
              </a:tblGrid>
              <a:tr h="583697">
                <a:tc>
                  <a:txBody>
                    <a:bodyPr/>
                    <a:lstStyle>
                      <a:lvl1pPr marL="0" algn="l" defTabSz="457200" rtl="0" eaLnBrk="1" latinLnBrk="0" hangingPunct="1">
                        <a:defRPr sz="1800" b="1" kern="1200">
                          <a:solidFill>
                            <a:schemeClr val="tx1"/>
                          </a:solidFill>
                          <a:latin typeface="Corbel" panose="020B0503020204020204"/>
                        </a:defRPr>
                      </a:lvl1pPr>
                      <a:lvl2pPr marL="457200" algn="l" defTabSz="457200" rtl="0" eaLnBrk="1" latinLnBrk="0" hangingPunct="1">
                        <a:defRPr sz="1800" b="1" kern="1200">
                          <a:solidFill>
                            <a:schemeClr val="tx1"/>
                          </a:solidFill>
                          <a:latin typeface="Corbel" panose="020B0503020204020204"/>
                        </a:defRPr>
                      </a:lvl2pPr>
                      <a:lvl3pPr marL="914400" algn="l" defTabSz="457200" rtl="0" eaLnBrk="1" latinLnBrk="0" hangingPunct="1">
                        <a:defRPr sz="1800" b="1" kern="1200">
                          <a:solidFill>
                            <a:schemeClr val="tx1"/>
                          </a:solidFill>
                          <a:latin typeface="Corbel" panose="020B0503020204020204"/>
                        </a:defRPr>
                      </a:lvl3pPr>
                      <a:lvl4pPr marL="1371600" algn="l" defTabSz="457200" rtl="0" eaLnBrk="1" latinLnBrk="0" hangingPunct="1">
                        <a:defRPr sz="1800" b="1" kern="1200">
                          <a:solidFill>
                            <a:schemeClr val="tx1"/>
                          </a:solidFill>
                          <a:latin typeface="Corbel" panose="020B0503020204020204"/>
                        </a:defRPr>
                      </a:lvl4pPr>
                      <a:lvl5pPr marL="1828800" algn="l" defTabSz="457200" rtl="0" eaLnBrk="1" latinLnBrk="0" hangingPunct="1">
                        <a:defRPr sz="1800" b="1" kern="1200">
                          <a:solidFill>
                            <a:schemeClr val="tx1"/>
                          </a:solidFill>
                          <a:latin typeface="Corbel" panose="020B0503020204020204"/>
                        </a:defRPr>
                      </a:lvl5pPr>
                      <a:lvl6pPr marL="2286000" algn="l" defTabSz="457200" rtl="0" eaLnBrk="1" latinLnBrk="0" hangingPunct="1">
                        <a:defRPr sz="1800" b="1" kern="1200">
                          <a:solidFill>
                            <a:schemeClr val="tx1"/>
                          </a:solidFill>
                          <a:latin typeface="Corbel" panose="020B0503020204020204"/>
                        </a:defRPr>
                      </a:lvl6pPr>
                      <a:lvl7pPr marL="2743200" algn="l" defTabSz="457200" rtl="0" eaLnBrk="1" latinLnBrk="0" hangingPunct="1">
                        <a:defRPr sz="1800" b="1" kern="1200">
                          <a:solidFill>
                            <a:schemeClr val="tx1"/>
                          </a:solidFill>
                          <a:latin typeface="Corbel" panose="020B0503020204020204"/>
                        </a:defRPr>
                      </a:lvl7pPr>
                      <a:lvl8pPr marL="3200400" algn="l" defTabSz="457200" rtl="0" eaLnBrk="1" latinLnBrk="0" hangingPunct="1">
                        <a:defRPr sz="1800" b="1" kern="1200">
                          <a:solidFill>
                            <a:schemeClr val="tx1"/>
                          </a:solidFill>
                          <a:latin typeface="Corbel" panose="020B0503020204020204"/>
                        </a:defRPr>
                      </a:lvl8pPr>
                      <a:lvl9pPr marL="3657600" algn="l" defTabSz="457200" rtl="0" eaLnBrk="1" latinLnBrk="0" hangingPunct="1">
                        <a:defRPr sz="1800" b="1" kern="1200">
                          <a:solidFill>
                            <a:schemeClr val="tx1"/>
                          </a:solidFill>
                          <a:latin typeface="Corbel" panose="020B050302020402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254149"/>
                          </a:solidFill>
                          <a:latin typeface="Segoe UI" panose="020B0502040204020203" pitchFamily="34" charset="0"/>
                          <a:cs typeface="Segoe UI" panose="020B0502040204020203" pitchFamily="34" charset="0"/>
                        </a:rPr>
                        <a:t>2.3 GPA becomes </a:t>
                      </a: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w="12700" cmpd="sng">
                      <a:solidFill>
                        <a:sysClr val="windowText" lastClr="000000"/>
                      </a:solidFill>
                    </a:lnT>
                    <a:lnB w="12700" cmpd="sng">
                      <a:noFill/>
                    </a:lnB>
                    <a:lnTlToBr w="12700" cmpd="sng">
                      <a:noFill/>
                      <a:prstDash val="solid"/>
                    </a:lnTlToBr>
                    <a:lnBlToTr w="12700" cmpd="sng">
                      <a:noFill/>
                      <a:prstDash val="solid"/>
                    </a:lnBlToTr>
                    <a:noFill/>
                  </a:tcPr>
                </a:tc>
                <a:tc>
                  <a:txBody>
                    <a:bodyPr/>
                    <a:lstStyle>
                      <a:lvl1pPr marL="0" algn="l" defTabSz="457200" rtl="0" eaLnBrk="1" latinLnBrk="0" hangingPunct="1">
                        <a:defRPr sz="1800" b="1" kern="1200">
                          <a:solidFill>
                            <a:schemeClr val="tx1"/>
                          </a:solidFill>
                          <a:latin typeface="Corbel" panose="020B0503020204020204"/>
                        </a:defRPr>
                      </a:lvl1pPr>
                      <a:lvl2pPr marL="457200" algn="l" defTabSz="457200" rtl="0" eaLnBrk="1" latinLnBrk="0" hangingPunct="1">
                        <a:defRPr sz="1800" b="1" kern="1200">
                          <a:solidFill>
                            <a:schemeClr val="tx1"/>
                          </a:solidFill>
                          <a:latin typeface="Corbel" panose="020B0503020204020204"/>
                        </a:defRPr>
                      </a:lvl2pPr>
                      <a:lvl3pPr marL="914400" algn="l" defTabSz="457200" rtl="0" eaLnBrk="1" latinLnBrk="0" hangingPunct="1">
                        <a:defRPr sz="1800" b="1" kern="1200">
                          <a:solidFill>
                            <a:schemeClr val="tx1"/>
                          </a:solidFill>
                          <a:latin typeface="Corbel" panose="020B0503020204020204"/>
                        </a:defRPr>
                      </a:lvl3pPr>
                      <a:lvl4pPr marL="1371600" algn="l" defTabSz="457200" rtl="0" eaLnBrk="1" latinLnBrk="0" hangingPunct="1">
                        <a:defRPr sz="1800" b="1" kern="1200">
                          <a:solidFill>
                            <a:schemeClr val="tx1"/>
                          </a:solidFill>
                          <a:latin typeface="Corbel" panose="020B0503020204020204"/>
                        </a:defRPr>
                      </a:lvl4pPr>
                      <a:lvl5pPr marL="1828800" algn="l" defTabSz="457200" rtl="0" eaLnBrk="1" latinLnBrk="0" hangingPunct="1">
                        <a:defRPr sz="1800" b="1" kern="1200">
                          <a:solidFill>
                            <a:schemeClr val="tx1"/>
                          </a:solidFill>
                          <a:latin typeface="Corbel" panose="020B0503020204020204"/>
                        </a:defRPr>
                      </a:lvl5pPr>
                      <a:lvl6pPr marL="2286000" algn="l" defTabSz="457200" rtl="0" eaLnBrk="1" latinLnBrk="0" hangingPunct="1">
                        <a:defRPr sz="1800" b="1" kern="1200">
                          <a:solidFill>
                            <a:schemeClr val="tx1"/>
                          </a:solidFill>
                          <a:latin typeface="Corbel" panose="020B0503020204020204"/>
                        </a:defRPr>
                      </a:lvl6pPr>
                      <a:lvl7pPr marL="2743200" algn="l" defTabSz="457200" rtl="0" eaLnBrk="1" latinLnBrk="0" hangingPunct="1">
                        <a:defRPr sz="1800" b="1" kern="1200">
                          <a:solidFill>
                            <a:schemeClr val="tx1"/>
                          </a:solidFill>
                          <a:latin typeface="Corbel" panose="020B0503020204020204"/>
                        </a:defRPr>
                      </a:lvl7pPr>
                      <a:lvl8pPr marL="3200400" algn="l" defTabSz="457200" rtl="0" eaLnBrk="1" latinLnBrk="0" hangingPunct="1">
                        <a:defRPr sz="1800" b="1" kern="1200">
                          <a:solidFill>
                            <a:schemeClr val="tx1"/>
                          </a:solidFill>
                          <a:latin typeface="Corbel" panose="020B0503020204020204"/>
                        </a:defRPr>
                      </a:lvl8pPr>
                      <a:lvl9pPr marL="3657600" algn="l" defTabSz="457200" rtl="0" eaLnBrk="1" latinLnBrk="0" hangingPunct="1">
                        <a:defRPr sz="1800" b="1" kern="1200">
                          <a:solidFill>
                            <a:schemeClr val="tx1"/>
                          </a:solidFill>
                          <a:latin typeface="Corbel" panose="020B0503020204020204"/>
                        </a:defRPr>
                      </a:lvl9pPr>
                    </a:lstStyle>
                    <a:p>
                      <a:pPr algn="ct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3.0 GPA</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w="12700" cmpd="sng">
                      <a:solidFill>
                        <a:sysClr val="windowText" lastClr="000000"/>
                      </a:solid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50614906"/>
                  </a:ext>
                </a:extLst>
              </a:tr>
              <a:tr h="583697">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marL="0" indent="0" algn="l">
                        <a:buNone/>
                      </a:pPr>
                      <a:r>
                        <a:rPr lang="en-US" sz="2400" b="0" dirty="0">
                          <a:solidFill>
                            <a:srgbClr val="254149"/>
                          </a:solidFill>
                          <a:latin typeface="Segoe UI" panose="020B0502040204020203" pitchFamily="34" charset="0"/>
                          <a:cs typeface="Segoe UI" panose="020B0502040204020203" pitchFamily="34" charset="0"/>
                        </a:rPr>
                        <a:t>3.0 GPA becomes </a:t>
                      </a: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a:t>
                      </a:r>
                    </a:p>
                  </a:txBody>
                  <a:tcPr>
                    <a:lnL>
                      <a:noFill/>
                    </a:lnL>
                    <a:lnR>
                      <a:noFill/>
                    </a:lnR>
                    <a:lnT w="12700" cmpd="sng">
                      <a:noFill/>
                    </a:lnT>
                    <a:lnB>
                      <a:no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algn="ct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3.5 GPA</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w="12700" cmpd="sng">
                      <a:noFill/>
                    </a:lnT>
                    <a:lnB>
                      <a:no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val="4221306503"/>
                  </a:ext>
                </a:extLst>
              </a:tr>
              <a:tr h="583697">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254149"/>
                          </a:solidFill>
                          <a:latin typeface="Segoe UI" panose="020B0502040204020203" pitchFamily="34" charset="0"/>
                          <a:cs typeface="Segoe UI" panose="020B0502040204020203" pitchFamily="34" charset="0"/>
                        </a:rPr>
                        <a:t>3.5 GPA becomes </a:t>
                      </a: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3.9 GPA</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w="12700" cmpd="sng">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55015578"/>
                  </a:ext>
                </a:extLst>
              </a:tr>
              <a:tr h="583697">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marL="0" indent="0" algn="l">
                        <a:buNone/>
                      </a:pPr>
                      <a:r>
                        <a:rPr lang="en-US" sz="2400" b="0" dirty="0">
                          <a:solidFill>
                            <a:srgbClr val="254149"/>
                          </a:solidFill>
                          <a:latin typeface="Segoe UI" panose="020B0502040204020203" pitchFamily="34" charset="0"/>
                          <a:cs typeface="Segoe UI" panose="020B0502040204020203" pitchFamily="34" charset="0"/>
                        </a:rPr>
                        <a:t>4.0 GPA becomes </a:t>
                      </a:r>
                      <a:r>
                        <a:rPr lang="en-US" sz="2400" b="0" dirty="0">
                          <a:solidFill>
                            <a:srgbClr val="254149"/>
                          </a:solidFill>
                          <a:latin typeface="Segoe UI" panose="020B0502040204020203" pitchFamily="34" charset="0"/>
                          <a:cs typeface="Segoe UI" panose="020B0502040204020203" pitchFamily="34" charset="0"/>
                          <a:sym typeface="Wingdings" panose="05000000000000000000" pitchFamily="2" charset="2"/>
                        </a:rPr>
                        <a:t></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a:no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tc>
                  <a:txBody>
                    <a:bodyPr/>
                    <a:lstStyle>
                      <a:lvl1pPr marL="0" algn="l" defTabSz="457200" rtl="0" eaLnBrk="1" latinLnBrk="0" hangingPunct="1">
                        <a:defRPr sz="1800" kern="1200">
                          <a:solidFill>
                            <a:schemeClr val="tx1"/>
                          </a:solidFill>
                          <a:latin typeface="Corbel" panose="020B0503020204020204"/>
                        </a:defRPr>
                      </a:lvl1pPr>
                      <a:lvl2pPr marL="457200" algn="l" defTabSz="457200" rtl="0" eaLnBrk="1" latinLnBrk="0" hangingPunct="1">
                        <a:defRPr sz="1800" kern="1200">
                          <a:solidFill>
                            <a:schemeClr val="tx1"/>
                          </a:solidFill>
                          <a:latin typeface="Corbel" panose="020B0503020204020204"/>
                        </a:defRPr>
                      </a:lvl2pPr>
                      <a:lvl3pPr marL="914400" algn="l" defTabSz="457200" rtl="0" eaLnBrk="1" latinLnBrk="0" hangingPunct="1">
                        <a:defRPr sz="1800" kern="1200">
                          <a:solidFill>
                            <a:schemeClr val="tx1"/>
                          </a:solidFill>
                          <a:latin typeface="Corbel" panose="020B0503020204020204"/>
                        </a:defRPr>
                      </a:lvl3pPr>
                      <a:lvl4pPr marL="1371600" algn="l" defTabSz="457200" rtl="0" eaLnBrk="1" latinLnBrk="0" hangingPunct="1">
                        <a:defRPr sz="1800" kern="1200">
                          <a:solidFill>
                            <a:schemeClr val="tx1"/>
                          </a:solidFill>
                          <a:latin typeface="Corbel" panose="020B0503020204020204"/>
                        </a:defRPr>
                      </a:lvl4pPr>
                      <a:lvl5pPr marL="1828800" algn="l" defTabSz="457200" rtl="0" eaLnBrk="1" latinLnBrk="0" hangingPunct="1">
                        <a:defRPr sz="1800" kern="1200">
                          <a:solidFill>
                            <a:schemeClr val="tx1"/>
                          </a:solidFill>
                          <a:latin typeface="Corbel" panose="020B0503020204020204"/>
                        </a:defRPr>
                      </a:lvl5pPr>
                      <a:lvl6pPr marL="2286000" algn="l" defTabSz="457200" rtl="0" eaLnBrk="1" latinLnBrk="0" hangingPunct="1">
                        <a:defRPr sz="1800" kern="1200">
                          <a:solidFill>
                            <a:schemeClr val="tx1"/>
                          </a:solidFill>
                          <a:latin typeface="Corbel" panose="020B0503020204020204"/>
                        </a:defRPr>
                      </a:lvl6pPr>
                      <a:lvl7pPr marL="2743200" algn="l" defTabSz="457200" rtl="0" eaLnBrk="1" latinLnBrk="0" hangingPunct="1">
                        <a:defRPr sz="1800" kern="1200">
                          <a:solidFill>
                            <a:schemeClr val="tx1"/>
                          </a:solidFill>
                          <a:latin typeface="Corbel" panose="020B0503020204020204"/>
                        </a:defRPr>
                      </a:lvl7pPr>
                      <a:lvl8pPr marL="3200400" algn="l" defTabSz="457200" rtl="0" eaLnBrk="1" latinLnBrk="0" hangingPunct="1">
                        <a:defRPr sz="1800" kern="1200">
                          <a:solidFill>
                            <a:schemeClr val="tx1"/>
                          </a:solidFill>
                          <a:latin typeface="Corbel" panose="020B0503020204020204"/>
                        </a:defRPr>
                      </a:lvl8pPr>
                      <a:lvl9pPr marL="3657600" algn="l" defTabSz="457200" rtl="0" eaLnBrk="1" latinLnBrk="0" hangingPunct="1">
                        <a:defRPr sz="1800" kern="1200">
                          <a:solidFill>
                            <a:schemeClr val="tx1"/>
                          </a:solidFill>
                          <a:latin typeface="Corbel" panose="020B050302020402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rgbClr val="254149"/>
                          </a:solidFill>
                          <a:latin typeface="Segoe UI" panose="020B0502040204020203" pitchFamily="34" charset="0"/>
                          <a:cs typeface="Segoe UI" panose="020B0502040204020203" pitchFamily="34" charset="0"/>
                        </a:rPr>
                        <a:t>4.3</a:t>
                      </a:r>
                      <a:r>
                        <a:rPr lang="en-US" sz="2400" b="0" baseline="0" dirty="0">
                          <a:solidFill>
                            <a:srgbClr val="254149"/>
                          </a:solidFill>
                          <a:latin typeface="Segoe UI" panose="020B0502040204020203" pitchFamily="34" charset="0"/>
                          <a:cs typeface="Segoe UI" panose="020B0502040204020203" pitchFamily="34" charset="0"/>
                        </a:rPr>
                        <a:t> GPA</a:t>
                      </a:r>
                      <a:endParaRPr lang="en-US" sz="2400" b="0" dirty="0">
                        <a:solidFill>
                          <a:srgbClr val="254149"/>
                        </a:solidFill>
                        <a:latin typeface="Segoe UI" panose="020B0502040204020203" pitchFamily="34" charset="0"/>
                        <a:cs typeface="Segoe UI" panose="020B0502040204020203" pitchFamily="34" charset="0"/>
                      </a:endParaRPr>
                    </a:p>
                  </a:txBody>
                  <a:tcPr>
                    <a:lnL>
                      <a:noFill/>
                    </a:lnL>
                    <a:lnR>
                      <a:noFill/>
                    </a:lnR>
                    <a:lnT>
                      <a:noFill/>
                    </a:lnT>
                    <a:lnB w="12700" cmpd="sng">
                      <a:solidFill>
                        <a:sysClr val="windowText" lastClr="000000"/>
                      </a:solidFill>
                    </a:lnB>
                    <a:lnTlToBr w="12700" cmpd="sng">
                      <a:noFill/>
                      <a:prstDash val="solid"/>
                    </a:lnTlToBr>
                    <a:lnBlToTr w="12700" cmpd="sng">
                      <a:noFill/>
                      <a:prstDash val="solid"/>
                    </a:lnBlToTr>
                    <a:solidFill>
                      <a:sysClr val="windowText" lastClr="000000">
                        <a:alpha val="20000"/>
                      </a:sysClr>
                    </a:solidFill>
                  </a:tcPr>
                </a:tc>
                <a:extLst>
                  <a:ext uri="{0D108BD9-81ED-4DB2-BD59-A6C34878D82A}">
                    <a16:rowId xmlns:a16="http://schemas.microsoft.com/office/drawing/2014/main" val="4228445303"/>
                  </a:ext>
                </a:extLst>
              </a:tr>
            </a:tbl>
          </a:graphicData>
        </a:graphic>
      </p:graphicFrame>
      <p:sp>
        <p:nvSpPr>
          <p:cNvPr id="9" name="Text Box 4"/>
          <p:cNvSpPr txBox="1">
            <a:spLocks noChangeArrowheads="1"/>
          </p:cNvSpPr>
          <p:nvPr/>
        </p:nvSpPr>
        <p:spPr bwMode="auto">
          <a:xfrm>
            <a:off x="3275556" y="5696506"/>
            <a:ext cx="8805797" cy="84422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lnSpc>
                <a:spcPct val="200000"/>
              </a:lnSpc>
              <a:spcBef>
                <a:spcPct val="0"/>
              </a:spcBef>
              <a:spcAft>
                <a:spcPts val="400"/>
              </a:spcAft>
              <a:defRPr/>
            </a:pPr>
            <a:r>
              <a:rPr lang="en-US" altLang="en-US" sz="2000" dirty="0">
                <a:solidFill>
                  <a:srgbClr val="254149"/>
                </a:solidFill>
                <a:latin typeface="Segoe UI" panose="020B0502040204020203" pitchFamily="34" charset="0"/>
                <a:cs typeface="Segoe UI" panose="020B0502040204020203" pitchFamily="34" charset="0"/>
              </a:rPr>
              <a:t>Essentially, providing </a:t>
            </a:r>
            <a:r>
              <a:rPr lang="en-US" altLang="en-US" sz="2000" u="sng" dirty="0">
                <a:solidFill>
                  <a:srgbClr val="254149"/>
                </a:solidFill>
                <a:latin typeface="Segoe UI" panose="020B0502040204020203" pitchFamily="34" charset="0"/>
                <a:cs typeface="Segoe UI" panose="020B0502040204020203" pitchFamily="34" charset="0"/>
              </a:rPr>
              <a:t>lower merit requirements </a:t>
            </a:r>
            <a:r>
              <a:rPr lang="en-US" altLang="en-US" sz="2000" dirty="0">
                <a:solidFill>
                  <a:srgbClr val="254149"/>
                </a:solidFill>
                <a:latin typeface="Segoe UI" panose="020B0502040204020203" pitchFamily="34" charset="0"/>
                <a:cs typeface="Segoe UI" panose="020B0502040204020203" pitchFamily="34" charset="0"/>
              </a:rPr>
              <a:t>for state lottery scholarships</a:t>
            </a:r>
          </a:p>
        </p:txBody>
      </p:sp>
    </p:spTree>
    <p:extLst>
      <p:ext uri="{BB962C8B-B14F-4D97-AF65-F5344CB8AC3E}">
        <p14:creationId xmlns:p14="http://schemas.microsoft.com/office/powerpoint/2010/main" val="1686906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noProof="0" dirty="0">
                <a:solidFill>
                  <a:srgbClr val="2D4E6B"/>
                </a:solidFill>
                <a:latin typeface="Eras Demi ITC" panose="020B0805030504020804" pitchFamily="34" charset="0"/>
              </a:rPr>
              <a:t>Current Scholarship Growth – Number of Scholarship Recipients by Fall Term, Public and Independent Colleges</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5" name="Text Box 4"/>
          <p:cNvSpPr txBox="1">
            <a:spLocks noChangeArrowheads="1"/>
          </p:cNvSpPr>
          <p:nvPr/>
        </p:nvSpPr>
        <p:spPr bwMode="auto">
          <a:xfrm>
            <a:off x="3818610" y="2788327"/>
            <a:ext cx="7324726" cy="84422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defTabSz="914400" eaLnBrk="0" fontAlgn="base" hangingPunct="0">
              <a:lnSpc>
                <a:spcPct val="200000"/>
              </a:lnSpc>
              <a:spcBef>
                <a:spcPct val="0"/>
              </a:spcBef>
              <a:spcAft>
                <a:spcPts val="400"/>
              </a:spcAft>
              <a:defRPr/>
            </a:pPr>
            <a:endParaRPr lang="en-US" altLang="en-US" sz="2000" dirty="0">
              <a:solidFill>
                <a:srgbClr val="FF0000"/>
              </a:solidFill>
              <a:latin typeface="Segoe UI" panose="020B0502040204020203" pitchFamily="34" charset="0"/>
              <a:cs typeface="Segoe UI" panose="020B0502040204020203" pitchFamily="34" charset="0"/>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65</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Chart 6"/>
          <p:cNvGraphicFramePr>
            <a:graphicFrameLocks noChangeAspect="1"/>
          </p:cNvGraphicFramePr>
          <p:nvPr>
            <p:extLst>
              <p:ext uri="{D42A27DB-BD31-4B8C-83A1-F6EECF244321}">
                <p14:modId xmlns:p14="http://schemas.microsoft.com/office/powerpoint/2010/main" val="4129267207"/>
              </p:ext>
            </p:extLst>
          </p:nvPr>
        </p:nvGraphicFramePr>
        <p:xfrm>
          <a:off x="2596610" y="1503993"/>
          <a:ext cx="9404250" cy="56760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4095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7"/>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solidFill>
                  <a:srgbClr val="2D4E6B"/>
                </a:solidFill>
                <a:effectLst/>
                <a:uLnTx/>
                <a:uFillTx/>
                <a:latin typeface="Eras Demi ITC" panose="020B0805030504020804" pitchFamily="34" charset="0"/>
                <a:ea typeface="+mn-ea"/>
                <a:cs typeface="+mn-cs"/>
              </a:rPr>
              <a:t>Increased</a:t>
            </a:r>
            <a:r>
              <a:rPr kumimoji="0" lang="en-US" altLang="en-US" sz="2200" b="0" i="0" u="none" strike="noStrike" kern="1200" cap="none" spc="0" normalizeH="0" noProof="0" dirty="0">
                <a:ln>
                  <a:noFill/>
                </a:ln>
                <a:solidFill>
                  <a:srgbClr val="2D4E6B"/>
                </a:solidFill>
                <a:effectLst/>
                <a:uLnTx/>
                <a:uFillTx/>
                <a:latin typeface="Eras Demi ITC" panose="020B0805030504020804" pitchFamily="34" charset="0"/>
                <a:ea typeface="+mn-ea"/>
                <a:cs typeface="+mn-cs"/>
              </a:rPr>
              <a:t> Lottery Scholarship Spending</a:t>
            </a: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66</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673046208"/>
              </p:ext>
            </p:extLst>
          </p:nvPr>
        </p:nvGraphicFramePr>
        <p:xfrm>
          <a:off x="3006249" y="1152906"/>
          <a:ext cx="8659670" cy="5274399"/>
        </p:xfrm>
        <a:graphic>
          <a:graphicData uri="http://schemas.openxmlformats.org/drawingml/2006/table">
            <a:tbl>
              <a:tblPr>
                <a:tableStyleId>{5C22544A-7EE6-4342-B048-85BDC9FD1C3A}</a:tableStyleId>
              </a:tblPr>
              <a:tblGrid>
                <a:gridCol w="1666753">
                  <a:extLst>
                    <a:ext uri="{9D8B030D-6E8A-4147-A177-3AD203B41FA5}">
                      <a16:colId xmlns:a16="http://schemas.microsoft.com/office/drawing/2014/main" val="3226264072"/>
                    </a:ext>
                  </a:extLst>
                </a:gridCol>
                <a:gridCol w="1204285">
                  <a:extLst>
                    <a:ext uri="{9D8B030D-6E8A-4147-A177-3AD203B41FA5}">
                      <a16:colId xmlns:a16="http://schemas.microsoft.com/office/drawing/2014/main" val="317157606"/>
                    </a:ext>
                  </a:extLst>
                </a:gridCol>
                <a:gridCol w="1142207">
                  <a:extLst>
                    <a:ext uri="{9D8B030D-6E8A-4147-A177-3AD203B41FA5}">
                      <a16:colId xmlns:a16="http://schemas.microsoft.com/office/drawing/2014/main" val="4154177863"/>
                    </a:ext>
                  </a:extLst>
                </a:gridCol>
                <a:gridCol w="1142207">
                  <a:extLst>
                    <a:ext uri="{9D8B030D-6E8A-4147-A177-3AD203B41FA5}">
                      <a16:colId xmlns:a16="http://schemas.microsoft.com/office/drawing/2014/main" val="3075723383"/>
                    </a:ext>
                  </a:extLst>
                </a:gridCol>
                <a:gridCol w="1142207">
                  <a:extLst>
                    <a:ext uri="{9D8B030D-6E8A-4147-A177-3AD203B41FA5}">
                      <a16:colId xmlns:a16="http://schemas.microsoft.com/office/drawing/2014/main" val="381403729"/>
                    </a:ext>
                  </a:extLst>
                </a:gridCol>
                <a:gridCol w="1142207">
                  <a:extLst>
                    <a:ext uri="{9D8B030D-6E8A-4147-A177-3AD203B41FA5}">
                      <a16:colId xmlns:a16="http://schemas.microsoft.com/office/drawing/2014/main" val="497545168"/>
                    </a:ext>
                  </a:extLst>
                </a:gridCol>
                <a:gridCol w="1219804">
                  <a:extLst>
                    <a:ext uri="{9D8B030D-6E8A-4147-A177-3AD203B41FA5}">
                      <a16:colId xmlns:a16="http://schemas.microsoft.com/office/drawing/2014/main" val="2408908150"/>
                    </a:ext>
                  </a:extLst>
                </a:gridCol>
              </a:tblGrid>
              <a:tr h="313691">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Academic Year</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LIFE</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Palmetto Fellows</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Need-Based </a:t>
                      </a:r>
                    </a:p>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Grants</a:t>
                      </a: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HOPE</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Lottery</a:t>
                      </a:r>
                      <a:r>
                        <a:rPr lang="en-US" sz="900" b="1" u="none" strike="noStrike" baseline="0" dirty="0">
                          <a:solidFill>
                            <a:srgbClr val="254149"/>
                          </a:solidFill>
                          <a:effectLst/>
                          <a:latin typeface="Segoe UI" panose="020B0502040204020203" pitchFamily="34" charset="0"/>
                          <a:cs typeface="Segoe UI" panose="020B0502040204020203" pitchFamily="34" charset="0"/>
                        </a:rPr>
                        <a:t> Tuition Assistance</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900" b="1" u="none" strike="noStrike" dirty="0">
                          <a:solidFill>
                            <a:srgbClr val="254149"/>
                          </a:solidFill>
                          <a:effectLst/>
                          <a:latin typeface="Segoe UI" panose="020B0502040204020203" pitchFamily="34" charset="0"/>
                          <a:cs typeface="Segoe UI" panose="020B0502040204020203" pitchFamily="34" charset="0"/>
                        </a:rPr>
                        <a:t>TOTAL</a:t>
                      </a:r>
                      <a:endParaRPr lang="en-US" sz="900" b="1"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2733481259"/>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2002</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106,542,918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19,090,029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15,364,197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5,392,161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29,712,051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176,101,356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216489137"/>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2003</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119,202,646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21,895,408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15,107,655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5,994,319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37,202,752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199,402,780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1054136177"/>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2004</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127,152,542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24,121,633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21,638,702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6,045,918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39,517,443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218,476,238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1877502933"/>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2005</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130,922,591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28,408,604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21,948,623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6,260,001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43,724,999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231,264,818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3144128018"/>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2006</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134,337,002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31,410,350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24,406,354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6,297,076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48,712,469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245,163,251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2521389877"/>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2007</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147,929,941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40,478,125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23,178,813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7,120,045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43,006,457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261,713,381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321318997"/>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2008</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150,595,333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44,035,892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26,989,583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7,037,260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47,641,997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276,300,065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2956451055"/>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2009</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160,982,991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46,777,362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26,775,963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7,440,767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43,070,124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285,047,207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3603450354"/>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2010</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164,444,694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48,937,333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26,331,253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7,751,656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41,034,418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288,499,354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654021535"/>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2011</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169,627,201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51,581,741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23,448,406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7,799,012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43,875,111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296,331,471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1825917636"/>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2012</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175,664,083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53,947,701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27,922,664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7,893,909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53,311,236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318,739,593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1091284638"/>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2013</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180,304,128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55,457,787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24,990,722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8,626,730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51,505,057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320,884,424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975010023"/>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2014</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186,439,553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57,281,704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27,083,705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8,908,908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a:solidFill>
                            <a:srgbClr val="254149"/>
                          </a:solidFill>
                          <a:effectLst/>
                          <a:latin typeface="Segoe UI" panose="020B0502040204020203" pitchFamily="34" charset="0"/>
                          <a:cs typeface="Segoe UI" panose="020B0502040204020203" pitchFamily="34" charset="0"/>
                        </a:rPr>
                        <a:t> $             50,664,330 </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330,378,200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4274049800"/>
                  </a:ext>
                </a:extLst>
              </a:tr>
              <a:tr h="289548">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2015</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193,201,331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58,944,397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28,218,382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9,435,787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53,222,468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343,022,365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tc>
                <a:extLst>
                  <a:ext uri="{0D108BD9-81ED-4DB2-BD59-A6C34878D82A}">
                    <a16:rowId xmlns:a16="http://schemas.microsoft.com/office/drawing/2014/main" val="1050007006"/>
                  </a:ext>
                </a:extLst>
              </a:tr>
              <a:tr h="289548">
                <a:tc>
                  <a:txBody>
                    <a:bodyPr/>
                    <a:lstStyle/>
                    <a:p>
                      <a:pPr algn="ctr" fontAlgn="ctr"/>
                      <a:r>
                        <a:rPr lang="en-US" sz="900" u="none" strike="noStrike" dirty="0">
                          <a:solidFill>
                            <a:srgbClr val="254149"/>
                          </a:solidFill>
                          <a:effectLst/>
                          <a:latin typeface="Segoe UI" panose="020B0502040204020203" pitchFamily="34" charset="0"/>
                          <a:cs typeface="Segoe UI" panose="020B0502040204020203" pitchFamily="34" charset="0"/>
                        </a:rPr>
                        <a:t>2016</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202,283,701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61,610,004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29,103,230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10,248,072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53,339,816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356,584,823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2558151282"/>
                  </a:ext>
                </a:extLst>
              </a:tr>
              <a:tr h="289548">
                <a:tc>
                  <a:txBody>
                    <a:bodyPr/>
                    <a:lstStyle/>
                    <a:p>
                      <a:pPr algn="ctr" fontAlgn="ctr"/>
                      <a:r>
                        <a:rPr lang="en-US" sz="900" b="0" i="0" u="none" strike="noStrike" dirty="0">
                          <a:solidFill>
                            <a:srgbClr val="254149"/>
                          </a:solidFill>
                          <a:effectLst/>
                          <a:latin typeface="Segoe UI" panose="020B0502040204020203" pitchFamily="34" charset="0"/>
                          <a:cs typeface="Segoe UI" panose="020B0502040204020203" pitchFamily="34" charset="0"/>
                        </a:rPr>
                        <a:t>2017</a:t>
                      </a: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210,720,321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66,174,214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30,225,469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9,382,407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46,968,102 </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tc>
                  <a:txBody>
                    <a:bodyPr/>
                    <a:lstStyle/>
                    <a:p>
                      <a:pPr algn="l" fontAlgn="ctr"/>
                      <a:r>
                        <a:rPr lang="en-US" sz="900" u="none" strike="noStrike" dirty="0">
                          <a:solidFill>
                            <a:srgbClr val="254149"/>
                          </a:solidFill>
                          <a:effectLst/>
                          <a:latin typeface="Segoe UI" panose="020B0502040204020203" pitchFamily="34" charset="0"/>
                          <a:cs typeface="Segoe UI" panose="020B0502040204020203" pitchFamily="34" charset="0"/>
                        </a:rPr>
                        <a:t> $              363,470,512</a:t>
                      </a:r>
                      <a:endParaRPr lang="en-US" sz="900" b="0" i="0" u="none" strike="noStrike" dirty="0">
                        <a:solidFill>
                          <a:srgbClr val="254149"/>
                        </a:solidFill>
                        <a:effectLst/>
                        <a:latin typeface="Segoe UI" panose="020B0502040204020203" pitchFamily="34" charset="0"/>
                        <a:cs typeface="Segoe UI" panose="020B0502040204020203" pitchFamily="34" charset="0"/>
                      </a:endParaRPr>
                    </a:p>
                  </a:txBody>
                  <a:tcPr marL="6434" marR="6434" marT="6434" marB="0" anchor="ctr">
                    <a:solidFill>
                      <a:schemeClr val="tx2">
                        <a:lumMod val="20000"/>
                        <a:lumOff val="80000"/>
                      </a:schemeClr>
                    </a:solidFill>
                  </a:tcPr>
                </a:tc>
                <a:extLst>
                  <a:ext uri="{0D108BD9-81ED-4DB2-BD59-A6C34878D82A}">
                    <a16:rowId xmlns:a16="http://schemas.microsoft.com/office/drawing/2014/main" val="3126469280"/>
                  </a:ext>
                </a:extLst>
              </a:tr>
              <a:tr h="327940">
                <a:tc>
                  <a:txBody>
                    <a:bodyPr/>
                    <a:lstStyle/>
                    <a:p>
                      <a:pPr algn="ctr" fontAlgn="ctr"/>
                      <a:r>
                        <a:rPr lang="en-US" sz="900" u="none" strike="noStrike">
                          <a:solidFill>
                            <a:srgbClr val="254149"/>
                          </a:solidFill>
                          <a:effectLst/>
                          <a:latin typeface="Segoe UI" panose="020B0502040204020203" pitchFamily="34" charset="0"/>
                          <a:cs typeface="Segoe UI" panose="020B0502040204020203" pitchFamily="34" charset="0"/>
                        </a:rPr>
                        <a:t>Compounded Annual Growth Rate (CAGR)</a:t>
                      </a:r>
                      <a:endParaRPr lang="en-US" sz="900" b="0" i="0" u="none" strike="noStrike">
                        <a:solidFill>
                          <a:srgbClr val="254149"/>
                        </a:solidFill>
                        <a:effectLst/>
                        <a:latin typeface="Segoe UI" panose="020B0502040204020203" pitchFamily="34" charset="0"/>
                        <a:cs typeface="Segoe UI" panose="020B0502040204020203" pitchFamily="34" charset="0"/>
                      </a:endParaRPr>
                    </a:p>
                  </a:txBody>
                  <a:tcPr marL="6434" marR="6434" marT="6434" marB="0" anchor="ctr"/>
                </a:tc>
                <a:tc>
                  <a:txBody>
                    <a:bodyPr/>
                    <a:lstStyle/>
                    <a:p>
                      <a:pPr algn="ctr" fontAlgn="ctr"/>
                      <a:r>
                        <a:rPr lang="en-US" sz="1000" b="1" i="1" u="none" strike="noStrike" dirty="0">
                          <a:solidFill>
                            <a:srgbClr val="254149"/>
                          </a:solidFill>
                          <a:effectLst/>
                          <a:latin typeface="Segoe UI" panose="020B0502040204020203" pitchFamily="34" charset="0"/>
                          <a:cs typeface="Segoe UI" panose="020B0502040204020203" pitchFamily="34" charset="0"/>
                        </a:rPr>
                        <a:t>4.7%</a:t>
                      </a:r>
                    </a:p>
                  </a:txBody>
                  <a:tcPr marL="6434" marR="6434" marT="6434" marB="0" anchor="ctr"/>
                </a:tc>
                <a:tc>
                  <a:txBody>
                    <a:bodyPr/>
                    <a:lstStyle/>
                    <a:p>
                      <a:pPr algn="ctr" fontAlgn="ctr"/>
                      <a:r>
                        <a:rPr lang="en-US" sz="1000" b="1" i="1" u="none" strike="noStrike" dirty="0">
                          <a:solidFill>
                            <a:srgbClr val="254149"/>
                          </a:solidFill>
                          <a:effectLst/>
                          <a:latin typeface="Segoe UI" panose="020B0502040204020203" pitchFamily="34" charset="0"/>
                          <a:cs typeface="Segoe UI" panose="020B0502040204020203" pitchFamily="34" charset="0"/>
                        </a:rPr>
                        <a:t>8.6%</a:t>
                      </a:r>
                    </a:p>
                  </a:txBody>
                  <a:tcPr marL="6434" marR="6434" marT="6434" marB="0" anchor="ctr"/>
                </a:tc>
                <a:tc>
                  <a:txBody>
                    <a:bodyPr/>
                    <a:lstStyle/>
                    <a:p>
                      <a:pPr algn="ctr" fontAlgn="ctr"/>
                      <a:r>
                        <a:rPr lang="en-US" sz="1000" b="1" i="1" u="none" strike="noStrike" dirty="0">
                          <a:solidFill>
                            <a:srgbClr val="254149"/>
                          </a:solidFill>
                          <a:effectLst/>
                          <a:latin typeface="Segoe UI" panose="020B0502040204020203" pitchFamily="34" charset="0"/>
                          <a:cs typeface="Segoe UI" panose="020B0502040204020203" pitchFamily="34" charset="0"/>
                        </a:rPr>
                        <a:t>4.6%</a:t>
                      </a:r>
                    </a:p>
                  </a:txBody>
                  <a:tcPr marL="6434" marR="6434" marT="6434" marB="0" anchor="ctr"/>
                </a:tc>
                <a:tc>
                  <a:txBody>
                    <a:bodyPr/>
                    <a:lstStyle/>
                    <a:p>
                      <a:pPr algn="ctr" fontAlgn="ctr"/>
                      <a:r>
                        <a:rPr lang="en-US" sz="1000" b="1" i="1" u="none" strike="noStrike" dirty="0">
                          <a:solidFill>
                            <a:srgbClr val="254149"/>
                          </a:solidFill>
                          <a:effectLst/>
                          <a:latin typeface="Segoe UI" panose="020B0502040204020203" pitchFamily="34" charset="0"/>
                          <a:cs typeface="Segoe UI" panose="020B0502040204020203" pitchFamily="34" charset="0"/>
                        </a:rPr>
                        <a:t>3.8%</a:t>
                      </a:r>
                    </a:p>
                  </a:txBody>
                  <a:tcPr marL="6434" marR="6434" marT="6434" marB="0" anchor="ctr"/>
                </a:tc>
                <a:tc>
                  <a:txBody>
                    <a:bodyPr/>
                    <a:lstStyle/>
                    <a:p>
                      <a:pPr algn="ctr" fontAlgn="ctr"/>
                      <a:r>
                        <a:rPr lang="en-US" sz="1000" b="1" i="1" u="none" strike="noStrike" dirty="0">
                          <a:solidFill>
                            <a:srgbClr val="254149"/>
                          </a:solidFill>
                          <a:effectLst/>
                          <a:latin typeface="Segoe UI" panose="020B0502040204020203" pitchFamily="34" charset="0"/>
                          <a:cs typeface="Segoe UI" panose="020B0502040204020203" pitchFamily="34" charset="0"/>
                        </a:rPr>
                        <a:t>3.1%</a:t>
                      </a:r>
                    </a:p>
                  </a:txBody>
                  <a:tcPr marL="6434" marR="6434" marT="6434" marB="0" anchor="ctr"/>
                </a:tc>
                <a:tc>
                  <a:txBody>
                    <a:bodyPr/>
                    <a:lstStyle/>
                    <a:p>
                      <a:pPr algn="ctr" fontAlgn="ctr"/>
                      <a:r>
                        <a:rPr lang="en-US" sz="1000" b="1" i="1" u="none" strike="noStrike" dirty="0">
                          <a:solidFill>
                            <a:schemeClr val="tx1"/>
                          </a:solidFill>
                          <a:effectLst/>
                          <a:latin typeface="Segoe UI" panose="020B0502040204020203" pitchFamily="34" charset="0"/>
                          <a:cs typeface="Segoe UI" panose="020B0502040204020203" pitchFamily="34" charset="0"/>
                        </a:rPr>
                        <a:t>4.9%</a:t>
                      </a:r>
                    </a:p>
                  </a:txBody>
                  <a:tcPr marL="6434" marR="6434" marT="6434" marB="0" anchor="ctr"/>
                </a:tc>
                <a:extLst>
                  <a:ext uri="{0D108BD9-81ED-4DB2-BD59-A6C34878D82A}">
                    <a16:rowId xmlns:a16="http://schemas.microsoft.com/office/drawing/2014/main" val="2363100963"/>
                  </a:ext>
                </a:extLst>
              </a:tr>
            </a:tbl>
          </a:graphicData>
        </a:graphic>
      </p:graphicFrame>
    </p:spTree>
    <p:extLst>
      <p:ext uri="{BB962C8B-B14F-4D97-AF65-F5344CB8AC3E}">
        <p14:creationId xmlns:p14="http://schemas.microsoft.com/office/powerpoint/2010/main" val="25872842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dirty="0">
                <a:solidFill>
                  <a:srgbClr val="2D4E6B"/>
                </a:solidFill>
                <a:latin typeface="Eras Demi ITC" panose="020B0805030504020804" pitchFamily="34" charset="0"/>
              </a:rPr>
              <a:t>Outstanding Debt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67</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1" name="Text Box 4"/>
          <p:cNvSpPr txBox="1">
            <a:spLocks noChangeArrowheads="1"/>
          </p:cNvSpPr>
          <p:nvPr/>
        </p:nvSpPr>
        <p:spPr bwMode="auto">
          <a:xfrm>
            <a:off x="3980968" y="6042731"/>
            <a:ext cx="7091680" cy="59924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ts val="400"/>
              </a:spcAft>
              <a:defRPr/>
            </a:pPr>
            <a:endParaRPr lang="en-US" altLang="en-US" sz="1500" dirty="0">
              <a:solidFill>
                <a:srgbClr val="254149"/>
              </a:solidFill>
              <a:latin typeface="Segoe UI" panose="020B0502040204020203" pitchFamily="34" charset="0"/>
              <a:cs typeface="Segoe UI" panose="020B0502040204020203"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668013337"/>
              </p:ext>
            </p:extLst>
          </p:nvPr>
        </p:nvGraphicFramePr>
        <p:xfrm>
          <a:off x="2935705" y="1168998"/>
          <a:ext cx="8974297" cy="5249555"/>
        </p:xfrm>
        <a:graphic>
          <a:graphicData uri="http://schemas.openxmlformats.org/drawingml/2006/table">
            <a:tbl>
              <a:tblPr firstRow="1" bandRow="1">
                <a:tableStyleId>{5C22544A-7EE6-4342-B048-85BDC9FD1C3A}</a:tableStyleId>
              </a:tblPr>
              <a:tblGrid>
                <a:gridCol w="2037348">
                  <a:extLst>
                    <a:ext uri="{9D8B030D-6E8A-4147-A177-3AD203B41FA5}">
                      <a16:colId xmlns:a16="http://schemas.microsoft.com/office/drawing/2014/main" val="1484211822"/>
                    </a:ext>
                  </a:extLst>
                </a:gridCol>
                <a:gridCol w="1732547">
                  <a:extLst>
                    <a:ext uri="{9D8B030D-6E8A-4147-A177-3AD203B41FA5}">
                      <a16:colId xmlns:a16="http://schemas.microsoft.com/office/drawing/2014/main" val="2230573273"/>
                    </a:ext>
                  </a:extLst>
                </a:gridCol>
                <a:gridCol w="1756611">
                  <a:extLst>
                    <a:ext uri="{9D8B030D-6E8A-4147-A177-3AD203B41FA5}">
                      <a16:colId xmlns:a16="http://schemas.microsoft.com/office/drawing/2014/main" val="2670570216"/>
                    </a:ext>
                  </a:extLst>
                </a:gridCol>
                <a:gridCol w="1671796">
                  <a:extLst>
                    <a:ext uri="{9D8B030D-6E8A-4147-A177-3AD203B41FA5}">
                      <a16:colId xmlns:a16="http://schemas.microsoft.com/office/drawing/2014/main" val="3960321905"/>
                    </a:ext>
                  </a:extLst>
                </a:gridCol>
                <a:gridCol w="1775995">
                  <a:extLst>
                    <a:ext uri="{9D8B030D-6E8A-4147-A177-3AD203B41FA5}">
                      <a16:colId xmlns:a16="http://schemas.microsoft.com/office/drawing/2014/main" val="2882466019"/>
                    </a:ext>
                  </a:extLst>
                </a:gridCol>
              </a:tblGrid>
              <a:tr h="370840">
                <a:tc gridSpan="5">
                  <a:txBody>
                    <a:bodyPr/>
                    <a:lstStyle/>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Principal Amount of Bonds Outstanding as of June 30, 2018</a:t>
                      </a:r>
                    </a:p>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hMerge="1">
                  <a:txBody>
                    <a:bodyPr/>
                    <a:lstStyle/>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hMerge="1">
                  <a:txBody>
                    <a:bodyPr/>
                    <a:lstStyle/>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hMerge="1">
                  <a:txBody>
                    <a:bodyPr/>
                    <a:lstStyle/>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hMerge="1">
                  <a:txBody>
                    <a:bodyPr/>
                    <a:lstStyle/>
                    <a:p>
                      <a:pPr algn="ctr" fontAlgn="b"/>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extLst>
                  <a:ext uri="{0D108BD9-81ED-4DB2-BD59-A6C34878D82A}">
                    <a16:rowId xmlns:a16="http://schemas.microsoft.com/office/drawing/2014/main" val="4172122860"/>
                  </a:ext>
                </a:extLst>
              </a:tr>
              <a:tr h="370840">
                <a:tc>
                  <a:txBody>
                    <a:bodyPr/>
                    <a:lstStyle/>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Institution</a:t>
                      </a:r>
                    </a:p>
                  </a:txBody>
                  <a:tcPr marL="9525" marR="9525" marT="9525" marB="0" anchor="b">
                    <a:solidFill>
                      <a:srgbClr val="4C6679"/>
                    </a:solidFill>
                  </a:tcPr>
                </a:tc>
                <a:tc>
                  <a:txBody>
                    <a:bodyPr/>
                    <a:lstStyle/>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State Institution</a:t>
                      </a:r>
                      <a:r>
                        <a:rPr lang="en-US" sz="1400" b="1" i="0" u="sng" strike="noStrike" baseline="0" dirty="0">
                          <a:solidFill>
                            <a:schemeClr val="bg1"/>
                          </a:solidFill>
                          <a:effectLst/>
                          <a:latin typeface="Segoe UI" panose="020B0502040204020203" pitchFamily="34" charset="0"/>
                          <a:cs typeface="Segoe UI" panose="020B0502040204020203" pitchFamily="34" charset="0"/>
                        </a:rPr>
                        <a:t> Bonds</a:t>
                      </a:r>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a:txBody>
                    <a:bodyPr/>
                    <a:lstStyle/>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Revenue Bonds</a:t>
                      </a:r>
                    </a:p>
                  </a:txBody>
                  <a:tcPr marL="9525" marR="9525" marT="9525" marB="0" anchor="b">
                    <a:solidFill>
                      <a:srgbClr val="4C6679"/>
                    </a:solidFill>
                  </a:tcPr>
                </a:tc>
                <a:tc>
                  <a:txBody>
                    <a:bodyPr/>
                    <a:lstStyle/>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Athletic</a:t>
                      </a:r>
                      <a:r>
                        <a:rPr lang="en-US" sz="1400" b="1" i="0" u="sng" strike="noStrike" baseline="0" dirty="0">
                          <a:solidFill>
                            <a:schemeClr val="bg1"/>
                          </a:solidFill>
                          <a:effectLst/>
                          <a:latin typeface="Segoe UI" panose="020B0502040204020203" pitchFamily="34" charset="0"/>
                          <a:cs typeface="Segoe UI" panose="020B0502040204020203" pitchFamily="34" charset="0"/>
                        </a:rPr>
                        <a:t> Revenue Bonds</a:t>
                      </a:r>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tc>
                  <a:txBody>
                    <a:bodyPr/>
                    <a:lstStyle/>
                    <a:p>
                      <a:pPr algn="ctr" fontAlgn="b"/>
                      <a:r>
                        <a:rPr lang="en-US" sz="1400" b="1" i="0" u="sng" strike="noStrike" dirty="0">
                          <a:solidFill>
                            <a:schemeClr val="bg1"/>
                          </a:solidFill>
                          <a:effectLst/>
                          <a:latin typeface="Segoe UI" panose="020B0502040204020203" pitchFamily="34" charset="0"/>
                          <a:cs typeface="Segoe UI" panose="020B0502040204020203" pitchFamily="34" charset="0"/>
                        </a:rPr>
                        <a:t>Total</a:t>
                      </a:r>
                      <a:r>
                        <a:rPr lang="en-US" sz="1400" b="1" i="0" u="sng" strike="noStrike" baseline="0" dirty="0">
                          <a:solidFill>
                            <a:schemeClr val="bg1"/>
                          </a:solidFill>
                          <a:effectLst/>
                          <a:latin typeface="Segoe UI" panose="020B0502040204020203" pitchFamily="34" charset="0"/>
                          <a:cs typeface="Segoe UI" panose="020B0502040204020203" pitchFamily="34" charset="0"/>
                        </a:rPr>
                        <a:t> </a:t>
                      </a:r>
                      <a:endParaRPr lang="en-US" sz="1400" b="1" i="0" u="sng" strike="noStrike" dirty="0">
                        <a:solidFill>
                          <a:schemeClr val="bg1"/>
                        </a:solidFill>
                        <a:effectLst/>
                        <a:latin typeface="Segoe UI" panose="020B0502040204020203" pitchFamily="34" charset="0"/>
                        <a:cs typeface="Segoe UI" panose="020B0502040204020203" pitchFamily="34" charset="0"/>
                      </a:endParaRPr>
                    </a:p>
                  </a:txBody>
                  <a:tcPr marL="9525" marR="9525" marT="9525" marB="0" anchor="b">
                    <a:solidFill>
                      <a:srgbClr val="4C6679"/>
                    </a:solidFill>
                  </a:tcPr>
                </a:tc>
                <a:extLst>
                  <a:ext uri="{0D108BD9-81ED-4DB2-BD59-A6C34878D82A}">
                    <a16:rowId xmlns:a16="http://schemas.microsoft.com/office/drawing/2014/main" val="3156983742"/>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Clemson University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                            213,380,000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281,050,000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137,900,000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632,330,000 </a:t>
                      </a:r>
                    </a:p>
                  </a:txBody>
                  <a:tcPr marL="9525" marR="9525" marT="9525" marB="0" anchor="b"/>
                </a:tc>
                <a:extLst>
                  <a:ext uri="{0D108BD9-81ED-4DB2-BD59-A6C34878D82A}">
                    <a16:rowId xmlns:a16="http://schemas.microsoft.com/office/drawing/2014/main" val="2048771618"/>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USC - Columbia</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147,032,000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193,595,000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178,200,000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518,827,000 </a:t>
                      </a:r>
                    </a:p>
                  </a:txBody>
                  <a:tcPr marL="9525" marR="9525" marT="9525" marB="0" anchor="b"/>
                </a:tc>
                <a:extLst>
                  <a:ext uri="{0D108BD9-81ED-4DB2-BD59-A6C34878D82A}">
                    <a16:rowId xmlns:a16="http://schemas.microsoft.com/office/drawing/2014/main" val="690958808"/>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Medical</a:t>
                      </a:r>
                      <a:r>
                        <a:rPr lang="en-US" sz="1350" b="0" i="0" u="none" strike="noStrike" baseline="0" dirty="0">
                          <a:solidFill>
                            <a:srgbClr val="254149"/>
                          </a:solidFill>
                          <a:effectLst/>
                          <a:latin typeface="Segoe UI" panose="020B0502040204020203" pitchFamily="34" charset="0"/>
                          <a:cs typeface="Segoe UI" panose="020B0502040204020203" pitchFamily="34" charset="0"/>
                        </a:rPr>
                        <a:t> University of South Carolina</a:t>
                      </a:r>
                      <a:endParaRPr lang="en-US" sz="1350" b="0" i="0" u="none" strike="noStrike" dirty="0">
                        <a:solidFill>
                          <a:srgbClr val="254149"/>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43,430,000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23,765,000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67,195,000 </a:t>
                      </a:r>
                    </a:p>
                  </a:txBody>
                  <a:tcPr marL="9525" marR="9525" marT="9525" marB="0" anchor="b"/>
                </a:tc>
                <a:extLst>
                  <a:ext uri="{0D108BD9-81ED-4DB2-BD59-A6C34878D82A}">
                    <a16:rowId xmlns:a16="http://schemas.microsoft.com/office/drawing/2014/main" val="3065457314"/>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The Citadel</a:t>
                      </a: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9,135,000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10,360,000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19,495,000 </a:t>
                      </a:r>
                    </a:p>
                  </a:txBody>
                  <a:tcPr marL="9525" marR="9525" marT="9525" marB="0" anchor="b"/>
                </a:tc>
                <a:extLst>
                  <a:ext uri="{0D108BD9-81ED-4DB2-BD59-A6C34878D82A}">
                    <a16:rowId xmlns:a16="http://schemas.microsoft.com/office/drawing/2014/main" val="70720806"/>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Coastal Carolina University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45,595,000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196,677,786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242,272,786 </a:t>
                      </a:r>
                    </a:p>
                  </a:txBody>
                  <a:tcPr marL="9525" marR="9525" marT="9525" marB="0" anchor="b"/>
                </a:tc>
                <a:extLst>
                  <a:ext uri="{0D108BD9-81ED-4DB2-BD59-A6C34878D82A}">
                    <a16:rowId xmlns:a16="http://schemas.microsoft.com/office/drawing/2014/main" val="1634914164"/>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College of Charleston</a:t>
                      </a:r>
                      <a:r>
                        <a:rPr lang="en-US" sz="1350" b="0" i="0" u="none" strike="noStrike" baseline="30000" dirty="0">
                          <a:solidFill>
                            <a:srgbClr val="254149"/>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197,140,000 </a:t>
                      </a:r>
                    </a:p>
                  </a:txBody>
                  <a:tcPr marL="9525" marR="9525" marT="9525" marB="0" anchor="b"/>
                </a:tc>
                <a:extLst>
                  <a:ext uri="{0D108BD9-81ED-4DB2-BD59-A6C34878D82A}">
                    <a16:rowId xmlns:a16="http://schemas.microsoft.com/office/drawing/2014/main" val="162879173"/>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Francis Marion University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                            6,065,000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6,065,000 </a:t>
                      </a:r>
                    </a:p>
                  </a:txBody>
                  <a:tcPr marL="9525" marR="9525" marT="9525" marB="0" anchor="b"/>
                </a:tc>
                <a:extLst>
                  <a:ext uri="{0D108BD9-81ED-4DB2-BD59-A6C34878D82A}">
                    <a16:rowId xmlns:a16="http://schemas.microsoft.com/office/drawing/2014/main" val="2155343865"/>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Lander University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15,965,850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15,965,850 </a:t>
                      </a:r>
                    </a:p>
                  </a:txBody>
                  <a:tcPr marL="9525" marR="9525" marT="9525" marB="0" anchor="b"/>
                </a:tc>
                <a:extLst>
                  <a:ext uri="{0D108BD9-81ED-4DB2-BD59-A6C34878D82A}">
                    <a16:rowId xmlns:a16="http://schemas.microsoft.com/office/drawing/2014/main" val="685712364"/>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SC State University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17,720,000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17,720,000 </a:t>
                      </a:r>
                    </a:p>
                  </a:txBody>
                  <a:tcPr marL="9525" marR="9525" marT="9525" marB="0" anchor="b"/>
                </a:tc>
                <a:extLst>
                  <a:ext uri="{0D108BD9-81ED-4DB2-BD59-A6C34878D82A}">
                    <a16:rowId xmlns:a16="http://schemas.microsoft.com/office/drawing/2014/main" val="105899757"/>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USC - Aiken</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6,083,000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19,005,000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25,088,000 </a:t>
                      </a:r>
                    </a:p>
                  </a:txBody>
                  <a:tcPr marL="9525" marR="9525" marT="9525" marB="0" anchor="b"/>
                </a:tc>
                <a:extLst>
                  <a:ext uri="{0D108BD9-81ED-4DB2-BD59-A6C34878D82A}">
                    <a16:rowId xmlns:a16="http://schemas.microsoft.com/office/drawing/2014/main" val="616118737"/>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USC - Beaufort</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1,970,000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1,970,000 </a:t>
                      </a:r>
                    </a:p>
                  </a:txBody>
                  <a:tcPr marL="9525" marR="9525" marT="9525" marB="0" anchor="b"/>
                </a:tc>
                <a:extLst>
                  <a:ext uri="{0D108BD9-81ED-4DB2-BD59-A6C34878D82A}">
                    <a16:rowId xmlns:a16="http://schemas.microsoft.com/office/drawing/2014/main" val="3109569897"/>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USC - Upstate</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11,870,000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29,940,000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41,810,000 </a:t>
                      </a:r>
                    </a:p>
                  </a:txBody>
                  <a:tcPr marL="9525" marR="9525" marT="9525" marB="0" anchor="b"/>
                </a:tc>
                <a:extLst>
                  <a:ext uri="{0D108BD9-81ED-4DB2-BD59-A6C34878D82A}">
                    <a16:rowId xmlns:a16="http://schemas.microsoft.com/office/drawing/2014/main" val="1300599387"/>
                  </a:ext>
                </a:extLst>
              </a:tr>
              <a:tr h="287900">
                <a:tc>
                  <a:txBody>
                    <a:bodyPr/>
                    <a:lstStyle/>
                    <a:p>
                      <a:pPr algn="l" fontAlgn="b"/>
                      <a:r>
                        <a:rPr lang="en-US" sz="1350" b="0" i="0" u="none" strike="noStrike" dirty="0">
                          <a:solidFill>
                            <a:srgbClr val="254149"/>
                          </a:solidFill>
                          <a:effectLst/>
                          <a:latin typeface="Segoe UI" panose="020B0502040204020203" pitchFamily="34" charset="0"/>
                          <a:cs typeface="Segoe UI" panose="020B0502040204020203" pitchFamily="34" charset="0"/>
                        </a:rPr>
                        <a:t>Winthrop University</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31,490,000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6,980,000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                               360,000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38,830,000 </a:t>
                      </a:r>
                    </a:p>
                  </a:txBody>
                  <a:tcPr marL="9525" marR="9525" marT="9525" marB="0" anchor="b"/>
                </a:tc>
                <a:extLst>
                  <a:ext uri="{0D108BD9-81ED-4DB2-BD59-A6C34878D82A}">
                    <a16:rowId xmlns:a16="http://schemas.microsoft.com/office/drawing/2014/main" val="78689037"/>
                  </a:ext>
                </a:extLst>
              </a:tr>
              <a:tr h="287900">
                <a:tc>
                  <a:txBody>
                    <a:bodyPr/>
                    <a:lstStyle/>
                    <a:p>
                      <a:pPr algn="l" fontAlgn="b"/>
                      <a:r>
                        <a:rPr lang="en-US" sz="1350" b="1" i="0" u="none" strike="noStrike" dirty="0">
                          <a:solidFill>
                            <a:srgbClr val="254149"/>
                          </a:solidFill>
                          <a:effectLst/>
                          <a:latin typeface="Segoe UI" panose="020B0502040204020203" pitchFamily="34" charset="0"/>
                          <a:cs typeface="Segoe UI" panose="020B0502040204020203" pitchFamily="34" charset="0"/>
                        </a:rPr>
                        <a:t>Total</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534,535,850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760,147,786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                       332,885,000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             1,824,708,636 </a:t>
                      </a:r>
                    </a:p>
                  </a:txBody>
                  <a:tcPr marL="9525" marR="9525" marT="9525" marB="0" anchor="b"/>
                </a:tc>
                <a:extLst>
                  <a:ext uri="{0D108BD9-81ED-4DB2-BD59-A6C34878D82A}">
                    <a16:rowId xmlns:a16="http://schemas.microsoft.com/office/drawing/2014/main" val="3611010338"/>
                  </a:ext>
                </a:extLst>
              </a:tr>
            </a:tbl>
          </a:graphicData>
        </a:graphic>
      </p:graphicFrame>
      <p:sp>
        <p:nvSpPr>
          <p:cNvPr id="2" name="TextBox 1">
            <a:extLst>
              <a:ext uri="{FF2B5EF4-FFF2-40B4-BE49-F238E27FC236}">
                <a16:creationId xmlns:a16="http://schemas.microsoft.com/office/drawing/2014/main" id="{EA2BD245-9BE2-4EA7-A645-D1E3E82C750E}"/>
              </a:ext>
            </a:extLst>
          </p:cNvPr>
          <p:cNvSpPr txBox="1"/>
          <p:nvPr/>
        </p:nvSpPr>
        <p:spPr>
          <a:xfrm>
            <a:off x="3223260" y="6484620"/>
            <a:ext cx="8686742" cy="230832"/>
          </a:xfrm>
          <a:prstGeom prst="rect">
            <a:avLst/>
          </a:prstGeom>
          <a:noFill/>
        </p:spPr>
        <p:txBody>
          <a:bodyPr wrap="square" rtlCol="0">
            <a:spAutoFit/>
          </a:bodyPr>
          <a:lstStyle/>
          <a:p>
            <a:r>
              <a:rPr lang="en-US" sz="900" baseline="30000" dirty="0"/>
              <a:t>1</a:t>
            </a:r>
            <a:r>
              <a:rPr lang="en-US" sz="900" dirty="0"/>
              <a:t> College of Charleston did not break out debt by type and provided remaining principal balance as of June 30, 2019.</a:t>
            </a:r>
          </a:p>
        </p:txBody>
      </p:sp>
    </p:spTree>
    <p:extLst>
      <p:ext uri="{BB962C8B-B14F-4D97-AF65-F5344CB8AC3E}">
        <p14:creationId xmlns:p14="http://schemas.microsoft.com/office/powerpoint/2010/main" val="5262444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765465" y="325468"/>
            <a:ext cx="6139274" cy="8274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2200" noProof="0" dirty="0">
                <a:solidFill>
                  <a:srgbClr val="2D4E6B"/>
                </a:solidFill>
                <a:latin typeface="Eras Demi ITC" panose="020B0805030504020804" pitchFamily="34" charset="0"/>
              </a:rPr>
              <a:t>FTEs – Authorized and Vacant*</a:t>
            </a:r>
            <a:endParaRPr kumimoji="0" lang="en-US" altLang="en-US" sz="2200" b="0" i="0" u="none" strike="noStrike" kern="1200" cap="none" spc="0" normalizeH="0" baseline="0" noProof="0" dirty="0">
              <a:ln>
                <a:noFill/>
              </a:ln>
              <a:solidFill>
                <a:prstClr val="black"/>
              </a:solidFill>
              <a:effectLst/>
              <a:uLnTx/>
              <a:uFillTx/>
              <a:latin typeface="Eras Demi ITC" panose="020B0805030504020804" pitchFamily="34" charset="0"/>
              <a:ea typeface="+mn-ea"/>
              <a:cs typeface="+mn-cs"/>
            </a:endParaRPr>
          </a:p>
        </p:txBody>
      </p:sp>
      <p:pic>
        <p:nvPicPr>
          <p:cNvPr id="1027"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739" y="323261"/>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68</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1804340167"/>
              </p:ext>
            </p:extLst>
          </p:nvPr>
        </p:nvGraphicFramePr>
        <p:xfrm>
          <a:off x="2906294" y="2084805"/>
          <a:ext cx="8128000" cy="1854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1484211822"/>
                    </a:ext>
                  </a:extLst>
                </a:gridCol>
                <a:gridCol w="1625600">
                  <a:extLst>
                    <a:ext uri="{9D8B030D-6E8A-4147-A177-3AD203B41FA5}">
                      <a16:colId xmlns:a16="http://schemas.microsoft.com/office/drawing/2014/main" val="2230573273"/>
                    </a:ext>
                  </a:extLst>
                </a:gridCol>
                <a:gridCol w="1625600">
                  <a:extLst>
                    <a:ext uri="{9D8B030D-6E8A-4147-A177-3AD203B41FA5}">
                      <a16:colId xmlns:a16="http://schemas.microsoft.com/office/drawing/2014/main" val="2670570216"/>
                    </a:ext>
                  </a:extLst>
                </a:gridCol>
                <a:gridCol w="1625600">
                  <a:extLst>
                    <a:ext uri="{9D8B030D-6E8A-4147-A177-3AD203B41FA5}">
                      <a16:colId xmlns:a16="http://schemas.microsoft.com/office/drawing/2014/main" val="3960321905"/>
                    </a:ext>
                  </a:extLst>
                </a:gridCol>
                <a:gridCol w="1625600">
                  <a:extLst>
                    <a:ext uri="{9D8B030D-6E8A-4147-A177-3AD203B41FA5}">
                      <a16:colId xmlns:a16="http://schemas.microsoft.com/office/drawing/2014/main" val="2780260981"/>
                    </a:ext>
                  </a:extLst>
                </a:gridCol>
              </a:tblGrid>
              <a:tr h="370840">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FTE Source</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Authorized</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Filled</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Vacant</a:t>
                      </a:r>
                    </a:p>
                  </a:txBody>
                  <a:tcPr marL="9525" marR="9525" marT="9525" marB="0" anchor="ctr">
                    <a:solidFill>
                      <a:srgbClr val="4C6679"/>
                    </a:solidFill>
                  </a:tcPr>
                </a:tc>
                <a:tc>
                  <a:txBody>
                    <a:bodyPr/>
                    <a:lstStyle/>
                    <a:p>
                      <a:pPr algn="ctr" fontAlgn="b"/>
                      <a:r>
                        <a:rPr lang="en-US" sz="1800" b="1" i="0" u="sng" strike="noStrike" dirty="0">
                          <a:solidFill>
                            <a:schemeClr val="bg1"/>
                          </a:solidFill>
                          <a:effectLst/>
                          <a:latin typeface="Segoe UI" panose="020B0502040204020203" pitchFamily="34" charset="0"/>
                          <a:cs typeface="Segoe UI" panose="020B0502040204020203" pitchFamily="34" charset="0"/>
                        </a:rPr>
                        <a:t>% Vacant</a:t>
                      </a:r>
                    </a:p>
                  </a:txBody>
                  <a:tcPr marL="9525" marR="9525" marT="9525" marB="0" anchor="ctr">
                    <a:solidFill>
                      <a:srgbClr val="4C6679"/>
                    </a:solidFill>
                  </a:tcPr>
                </a:tc>
                <a:extLst>
                  <a:ext uri="{0D108BD9-81ED-4DB2-BD59-A6C34878D82A}">
                    <a16:rowId xmlns:a16="http://schemas.microsoft.com/office/drawing/2014/main" val="3156983742"/>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State</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30.40</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20.84</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9.56</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31.4%</a:t>
                      </a:r>
                    </a:p>
                  </a:txBody>
                  <a:tcPr marL="9525" marR="9525" marT="9525" marB="0" anchor="ctr"/>
                </a:tc>
                <a:extLst>
                  <a:ext uri="{0D108BD9-81ED-4DB2-BD59-A6C34878D82A}">
                    <a16:rowId xmlns:a16="http://schemas.microsoft.com/office/drawing/2014/main" val="2048771618"/>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Other</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11.75</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9.06</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2.69</a:t>
                      </a:r>
                    </a:p>
                  </a:txBody>
                  <a:tcPr marL="9525" marR="9525" marT="9525" marB="0" anchor="ct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22.9%</a:t>
                      </a:r>
                    </a:p>
                  </a:txBody>
                  <a:tcPr marL="9525" marR="9525" marT="9525" marB="0" anchor="ctr"/>
                </a:tc>
                <a:extLst>
                  <a:ext uri="{0D108BD9-81ED-4DB2-BD59-A6C34878D82A}">
                    <a16:rowId xmlns:a16="http://schemas.microsoft.com/office/drawing/2014/main" val="78689037"/>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Federal</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0.85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0.10</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0.75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88.2%</a:t>
                      </a: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6913770"/>
                  </a:ext>
                </a:extLst>
              </a:tr>
              <a:tr h="370840">
                <a:tc>
                  <a:txBody>
                    <a:bodyPr/>
                    <a:lstStyle/>
                    <a:p>
                      <a:pPr algn="l" fontAlgn="b"/>
                      <a:r>
                        <a:rPr lang="en-US" sz="1800" b="0" i="0" u="none" strike="noStrike" dirty="0">
                          <a:solidFill>
                            <a:srgbClr val="254149"/>
                          </a:solidFill>
                          <a:effectLst/>
                          <a:latin typeface="Segoe UI" panose="020B0502040204020203" pitchFamily="34" charset="0"/>
                          <a:cs typeface="Segoe UI" panose="020B0502040204020203" pitchFamily="34" charset="0"/>
                        </a:rPr>
                        <a:t>Total</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43.0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30.0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13.0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en-US" sz="1800" b="0" i="0" u="none" strike="noStrike" dirty="0">
                          <a:solidFill>
                            <a:srgbClr val="254149"/>
                          </a:solidFill>
                          <a:effectLst/>
                          <a:latin typeface="Segoe UI" panose="020B0502040204020203" pitchFamily="34" charset="0"/>
                          <a:cs typeface="Segoe UI" panose="020B0502040204020203" pitchFamily="34" charset="0"/>
                        </a:rPr>
                        <a:t>30.2%</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0350247"/>
                  </a:ext>
                </a:extLst>
              </a:tr>
            </a:tbl>
          </a:graphicData>
        </a:graphic>
      </p:graphicFrame>
      <p:sp>
        <p:nvSpPr>
          <p:cNvPr id="2" name="TextBox 1">
            <a:extLst>
              <a:ext uri="{FF2B5EF4-FFF2-40B4-BE49-F238E27FC236}">
                <a16:creationId xmlns:a16="http://schemas.microsoft.com/office/drawing/2014/main" id="{FE430A53-C0B4-4E45-B6E2-8B6EF7DE9765}"/>
              </a:ext>
            </a:extLst>
          </p:cNvPr>
          <p:cNvSpPr txBox="1"/>
          <p:nvPr/>
        </p:nvSpPr>
        <p:spPr>
          <a:xfrm>
            <a:off x="2873033" y="4002393"/>
            <a:ext cx="8194522" cy="276999"/>
          </a:xfrm>
          <a:prstGeom prst="rect">
            <a:avLst/>
          </a:prstGeom>
          <a:noFill/>
        </p:spPr>
        <p:txBody>
          <a:bodyPr wrap="square" rtlCol="0">
            <a:spAutoFit/>
          </a:bodyPr>
          <a:lstStyle/>
          <a:p>
            <a:r>
              <a:rPr lang="en-US" sz="1200" dirty="0"/>
              <a:t>*As of January 2, 2019</a:t>
            </a:r>
          </a:p>
        </p:txBody>
      </p:sp>
    </p:spTree>
    <p:extLst>
      <p:ext uri="{BB962C8B-B14F-4D97-AF65-F5344CB8AC3E}">
        <p14:creationId xmlns:p14="http://schemas.microsoft.com/office/powerpoint/2010/main" val="2602812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Mission for Research Sector</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7</a:t>
            </a:fld>
            <a:endParaRPr lang="en-US" dirty="0"/>
          </a:p>
        </p:txBody>
      </p:sp>
      <p:sp>
        <p:nvSpPr>
          <p:cNvPr id="4" name="TextBox 3"/>
          <p:cNvSpPr txBox="1"/>
          <p:nvPr/>
        </p:nvSpPr>
        <p:spPr>
          <a:xfrm>
            <a:off x="3118297" y="1152907"/>
            <a:ext cx="8128000" cy="3962623"/>
          </a:xfrm>
          <a:prstGeom prst="rect">
            <a:avLst/>
          </a:prstGeom>
          <a:noFill/>
        </p:spPr>
        <p:txBody>
          <a:bodyPr wrap="square" rtlCol="0">
            <a:spAutoFit/>
          </a:bodyPr>
          <a:lstStyle/>
          <a:p>
            <a:pPr algn="ctr">
              <a:lnSpc>
                <a:spcPct val="150000"/>
              </a:lnSpc>
            </a:pPr>
            <a:r>
              <a:rPr lang="en-US" sz="1900" dirty="0">
                <a:solidFill>
                  <a:srgbClr val="254149"/>
                </a:solidFill>
                <a:latin typeface="Segoe UI" panose="020B0502040204020203" pitchFamily="34" charset="0"/>
                <a:cs typeface="Segoe UI" panose="020B0502040204020203" pitchFamily="34" charset="0"/>
              </a:rPr>
              <a:t>Institutions: Clemson, USC Columbia, Medical University of South Carolina</a:t>
            </a:r>
          </a:p>
          <a:p>
            <a:pPr algn="ctr"/>
            <a:endParaRPr lang="en-US" sz="1500" dirty="0">
              <a:solidFill>
                <a:srgbClr val="254149"/>
              </a:solidFill>
              <a:latin typeface="Segoe UI" panose="020B0502040204020203" pitchFamily="34" charset="0"/>
              <a:cs typeface="Segoe UI" panose="020B0502040204020203" pitchFamily="34" charset="0"/>
            </a:endParaRPr>
          </a:p>
          <a:p>
            <a:pPr algn="ctr"/>
            <a:r>
              <a:rPr lang="en-US" sz="1600" dirty="0">
                <a:solidFill>
                  <a:srgbClr val="254149"/>
                </a:solidFill>
                <a:latin typeface="Segoe UI" panose="020B0502040204020203" pitchFamily="34" charset="0"/>
                <a:cs typeface="Segoe UI" panose="020B0502040204020203" pitchFamily="34" charset="0"/>
              </a:rPr>
              <a:t>Mission and Focus as stated in Section 59-103-15(B)(1) of the S.C. Code of Laws:</a:t>
            </a:r>
          </a:p>
          <a:p>
            <a:pPr>
              <a:lnSpc>
                <a:spcPct val="150000"/>
              </a:lnSpc>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College-level baccalaureate education, master's, professional, and doctor of philosophy degrees which lead to continued education or employment</a:t>
            </a:r>
          </a:p>
          <a:p>
            <a:pPr>
              <a:lnSpc>
                <a:spcPct val="150000"/>
              </a:lnSpc>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Research through the use of government, corporate, nonprofit-organization grants, or state resources, or both</a:t>
            </a:r>
          </a:p>
          <a:p>
            <a:pPr marL="285750" indent="-285750">
              <a:lnSpc>
                <a:spcPct val="150000"/>
              </a:lnSpc>
              <a:buFont typeface="Arial" panose="020B0604020202020204" pitchFamily="34" charset="0"/>
              <a:buChar char="•"/>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Public service to the State and the local community</a:t>
            </a:r>
          </a:p>
        </p:txBody>
      </p:sp>
    </p:spTree>
    <p:extLst>
      <p:ext uri="{BB962C8B-B14F-4D97-AF65-F5344CB8AC3E}">
        <p14:creationId xmlns:p14="http://schemas.microsoft.com/office/powerpoint/2010/main" val="857492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Mission for Four-Year Comprehensives</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8</a:t>
            </a:fld>
            <a:endParaRPr lang="en-US" dirty="0"/>
          </a:p>
        </p:txBody>
      </p:sp>
      <p:sp>
        <p:nvSpPr>
          <p:cNvPr id="4" name="TextBox 3"/>
          <p:cNvSpPr txBox="1"/>
          <p:nvPr/>
        </p:nvSpPr>
        <p:spPr>
          <a:xfrm>
            <a:off x="2738023" y="1152907"/>
            <a:ext cx="9006021" cy="4416915"/>
          </a:xfrm>
          <a:prstGeom prst="rect">
            <a:avLst/>
          </a:prstGeom>
          <a:noFill/>
        </p:spPr>
        <p:txBody>
          <a:bodyPr wrap="square" rtlCol="0">
            <a:spAutoFit/>
          </a:bodyPr>
          <a:lstStyle/>
          <a:p>
            <a:pPr>
              <a:lnSpc>
                <a:spcPct val="150000"/>
              </a:lnSpc>
            </a:pPr>
            <a:r>
              <a:rPr lang="en-US" dirty="0">
                <a:solidFill>
                  <a:srgbClr val="254149"/>
                </a:solidFill>
                <a:latin typeface="Segoe UI" panose="020B0502040204020203" pitchFamily="34" charset="0"/>
                <a:cs typeface="Segoe UI" panose="020B0502040204020203" pitchFamily="34" charset="0"/>
              </a:rPr>
              <a:t>Institutions: The Citadel, College of Charleston, Coastal Carolina, Francis Marion, Lander, SC State, USC Aiken, USC Beaufort, USC Upstate, Winthrop</a:t>
            </a:r>
          </a:p>
          <a:p>
            <a:pPr algn="ctr"/>
            <a:endParaRPr lang="en-US" sz="1600" dirty="0">
              <a:solidFill>
                <a:srgbClr val="254149"/>
              </a:solidFill>
              <a:latin typeface="Segoe UI" panose="020B0502040204020203" pitchFamily="34" charset="0"/>
              <a:cs typeface="Segoe UI" panose="020B0502040204020203" pitchFamily="34" charset="0"/>
            </a:endParaRPr>
          </a:p>
          <a:p>
            <a:pPr lvl="1"/>
            <a:r>
              <a:rPr lang="en-US" sz="1600" dirty="0">
                <a:solidFill>
                  <a:srgbClr val="254149"/>
                </a:solidFill>
                <a:latin typeface="Segoe UI" panose="020B0502040204020203" pitchFamily="34" charset="0"/>
                <a:cs typeface="Segoe UI" panose="020B0502040204020203" pitchFamily="34" charset="0"/>
              </a:rPr>
              <a:t>Mission and Focus as stated in Section 59-103-15(B)(2) of the S.C. Code of Laws:</a:t>
            </a:r>
          </a:p>
          <a:p>
            <a:pPr algn="ctr">
              <a:lnSpc>
                <a:spcPct val="150000"/>
              </a:lnSpc>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College-level baccalaureate education and selected master's degrees which lead to employment or continued education, or both, except for doctoral degrees currently being offered</a:t>
            </a:r>
          </a:p>
          <a:p>
            <a:pPr marL="285750" indent="-285750">
              <a:lnSpc>
                <a:spcPct val="150000"/>
              </a:lnSpc>
              <a:buFont typeface="Arial" panose="020B0604020202020204" pitchFamily="34" charset="0"/>
              <a:buChar char="•"/>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Limited and specialized research</a:t>
            </a:r>
          </a:p>
          <a:p>
            <a:pPr marL="285750" indent="-285750">
              <a:lnSpc>
                <a:spcPct val="150000"/>
              </a:lnSpc>
              <a:buFont typeface="Arial" panose="020B0604020202020204" pitchFamily="34" charset="0"/>
              <a:buChar char="•"/>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Public service to the State and the local community</a:t>
            </a:r>
          </a:p>
        </p:txBody>
      </p:sp>
    </p:spTree>
    <p:extLst>
      <p:ext uri="{BB962C8B-B14F-4D97-AF65-F5344CB8AC3E}">
        <p14:creationId xmlns:p14="http://schemas.microsoft.com/office/powerpoint/2010/main" val="31076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760469" y="317844"/>
            <a:ext cx="5480565" cy="4248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r>
              <a:rPr lang="en-US" altLang="en-US" sz="2200" dirty="0">
                <a:solidFill>
                  <a:srgbClr val="2D4E6B"/>
                </a:solidFill>
                <a:latin typeface="Eras Demi ITC" panose="020B0805030504020804" pitchFamily="34" charset="0"/>
              </a:rPr>
              <a:t>Mission for Two-Year Branches of USC</a:t>
            </a:r>
            <a:endParaRPr lang="en-US" altLang="en-US" sz="2200" dirty="0">
              <a:latin typeface="Eras Demi ITC" panose="020B0805030504020804" pitchFamily="34" charset="0"/>
            </a:endParaRPr>
          </a:p>
        </p:txBody>
      </p:sp>
      <p:pic>
        <p:nvPicPr>
          <p:cNvPr id="11" name="Picture 3" descr="ChePubl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1034" y="317844"/>
            <a:ext cx="400526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9</a:t>
            </a:fld>
            <a:endParaRPr lang="en-US" dirty="0"/>
          </a:p>
        </p:txBody>
      </p:sp>
      <p:sp>
        <p:nvSpPr>
          <p:cNvPr id="4" name="TextBox 3"/>
          <p:cNvSpPr txBox="1"/>
          <p:nvPr/>
        </p:nvSpPr>
        <p:spPr>
          <a:xfrm>
            <a:off x="2285999" y="1268884"/>
            <a:ext cx="8749324" cy="2931893"/>
          </a:xfrm>
          <a:prstGeom prst="rect">
            <a:avLst/>
          </a:prstGeom>
          <a:noFill/>
        </p:spPr>
        <p:txBody>
          <a:bodyPr wrap="square" rtlCol="0">
            <a:spAutoFit/>
          </a:bodyPr>
          <a:lstStyle/>
          <a:p>
            <a:pPr>
              <a:lnSpc>
                <a:spcPct val="150000"/>
              </a:lnSpc>
            </a:pPr>
            <a:r>
              <a:rPr lang="en-US" sz="1900" dirty="0">
                <a:solidFill>
                  <a:srgbClr val="254149"/>
                </a:solidFill>
                <a:latin typeface="Segoe UI" panose="020B0502040204020203" pitchFamily="34" charset="0"/>
                <a:cs typeface="Segoe UI" panose="020B0502040204020203" pitchFamily="34" charset="0"/>
              </a:rPr>
              <a:t>Institutions: USC Lancaster, USC </a:t>
            </a:r>
            <a:r>
              <a:rPr lang="en-US" sz="1900" dirty="0" err="1">
                <a:solidFill>
                  <a:srgbClr val="254149"/>
                </a:solidFill>
                <a:latin typeface="Segoe UI" panose="020B0502040204020203" pitchFamily="34" charset="0"/>
                <a:cs typeface="Segoe UI" panose="020B0502040204020203" pitchFamily="34" charset="0"/>
              </a:rPr>
              <a:t>Salkehatchie</a:t>
            </a:r>
            <a:r>
              <a:rPr lang="en-US" sz="1900" dirty="0">
                <a:solidFill>
                  <a:srgbClr val="254149"/>
                </a:solidFill>
                <a:latin typeface="Segoe UI" panose="020B0502040204020203" pitchFamily="34" charset="0"/>
                <a:cs typeface="Segoe UI" panose="020B0502040204020203" pitchFamily="34" charset="0"/>
              </a:rPr>
              <a:t>, USC Sumter, USC Union</a:t>
            </a:r>
          </a:p>
          <a:p>
            <a:pPr algn="ctr"/>
            <a:endParaRPr lang="en-US" sz="1500" dirty="0">
              <a:solidFill>
                <a:srgbClr val="254149"/>
              </a:solidFill>
              <a:latin typeface="Segoe UI" panose="020B0502040204020203" pitchFamily="34" charset="0"/>
              <a:cs typeface="Segoe UI" panose="020B0502040204020203" pitchFamily="34" charset="0"/>
            </a:endParaRPr>
          </a:p>
          <a:p>
            <a:pPr lvl="1">
              <a:lnSpc>
                <a:spcPct val="150000"/>
              </a:lnSpc>
            </a:pPr>
            <a:r>
              <a:rPr lang="en-US" sz="1600" dirty="0">
                <a:solidFill>
                  <a:srgbClr val="254149"/>
                </a:solidFill>
                <a:latin typeface="Segoe UI" panose="020B0502040204020203" pitchFamily="34" charset="0"/>
                <a:cs typeface="Segoe UI" panose="020B0502040204020203" pitchFamily="34" charset="0"/>
              </a:rPr>
              <a:t>Mission and Focus as stated in Section 59-103-15(B)(3) of the S.C. Code of Laws:</a:t>
            </a:r>
          </a:p>
          <a:p>
            <a:pPr algn="ctr">
              <a:lnSpc>
                <a:spcPct val="150000"/>
              </a:lnSpc>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College-level pre-baccalaureate education necessary to confer associates degrees which lead to continued education at a four-year or research institution;</a:t>
            </a:r>
          </a:p>
          <a:p>
            <a:pPr marL="285750" indent="-285750">
              <a:lnSpc>
                <a:spcPct val="150000"/>
              </a:lnSpc>
              <a:buFont typeface="Arial" panose="020B0604020202020204" pitchFamily="34" charset="0"/>
              <a:buChar char="•"/>
            </a:pPr>
            <a:endParaRPr lang="en-US" sz="1600" dirty="0">
              <a:solidFill>
                <a:srgbClr val="254149"/>
              </a:solidFill>
              <a:latin typeface="Segoe UI" panose="020B0502040204020203" pitchFamily="34" charset="0"/>
              <a:cs typeface="Segoe UI" panose="020B0502040204020203" pitchFamily="34" charset="0"/>
            </a:endParaRPr>
          </a:p>
          <a:p>
            <a:pPr marL="285750" indent="-285750">
              <a:lnSpc>
                <a:spcPct val="150000"/>
              </a:lnSpc>
              <a:buFont typeface="Arial" panose="020B0604020202020204" pitchFamily="34" charset="0"/>
              <a:buChar char="•"/>
            </a:pPr>
            <a:r>
              <a:rPr lang="en-US" sz="1600" dirty="0">
                <a:solidFill>
                  <a:srgbClr val="254149"/>
                </a:solidFill>
                <a:latin typeface="Segoe UI" panose="020B0502040204020203" pitchFamily="34" charset="0"/>
                <a:cs typeface="Segoe UI" panose="020B0502040204020203" pitchFamily="34" charset="0"/>
              </a:rPr>
              <a:t>Public Service to the State and the Local Community</a:t>
            </a:r>
          </a:p>
        </p:txBody>
      </p:sp>
    </p:spTree>
    <p:extLst>
      <p:ext uri="{BB962C8B-B14F-4D97-AF65-F5344CB8AC3E}">
        <p14:creationId xmlns:p14="http://schemas.microsoft.com/office/powerpoint/2010/main" val="5574787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Wisp</Template>
  <TotalTime>10405</TotalTime>
  <Words>6073</Words>
  <Application>Microsoft Office PowerPoint</Application>
  <PresentationFormat>Widescreen</PresentationFormat>
  <Paragraphs>846</Paragraphs>
  <Slides>68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68</vt:i4>
      </vt:variant>
    </vt:vector>
  </HeadingPairs>
  <TitlesOfParts>
    <vt:vector size="76" baseType="lpstr">
      <vt:lpstr>Arial</vt:lpstr>
      <vt:lpstr>Calibri</vt:lpstr>
      <vt:lpstr>Century Gothic</vt:lpstr>
      <vt:lpstr>Eras Demi ITC</vt:lpstr>
      <vt:lpstr>Segoe UI</vt:lpstr>
      <vt:lpstr>Wingdings</vt:lpstr>
      <vt:lpstr>Wingdings 3</vt:lpstr>
      <vt:lpstr>Wisp</vt:lpstr>
      <vt:lpstr>Fiscal Year 2020 Budget Request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Keeran Sittampalam</dc:creator>
  <cp:lastModifiedBy>AJ Newton</cp:lastModifiedBy>
  <cp:revision>325</cp:revision>
  <cp:lastPrinted>2019-01-07T21:03:54Z</cp:lastPrinted>
  <dcterms:created xsi:type="dcterms:W3CDTF">2017-11-09T19:39:18Z</dcterms:created>
  <dcterms:modified xsi:type="dcterms:W3CDTF">2019-01-08T14:58:29Z</dcterms:modified>
</cp:coreProperties>
</file>